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62" r:id="rId3"/>
    <p:sldId id="264" r:id="rId4"/>
    <p:sldId id="260" r:id="rId5"/>
    <p:sldId id="270" r:id="rId6"/>
    <p:sldId id="271" r:id="rId7"/>
    <p:sldId id="272" r:id="rId8"/>
    <p:sldId id="273" r:id="rId9"/>
    <p:sldId id="275" r:id="rId1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A"/>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5" autoAdjust="0"/>
    <p:restoredTop sz="94699"/>
  </p:normalViewPr>
  <p:slideViewPr>
    <p:cSldViewPr snapToGrid="0">
      <p:cViewPr varScale="1">
        <p:scale>
          <a:sx n="163" d="100"/>
          <a:sy n="163" d="100"/>
        </p:scale>
        <p:origin x="162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2/26/2026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81648101"/>
              </p:ext>
            </p:extLst>
          </p:nvPr>
        </p:nvGraphicFramePr>
        <p:xfrm>
          <a:off x="75002" y="283020"/>
          <a:ext cx="5969809" cy="3688080"/>
        </p:xfrm>
        <a:graphic>
          <a:graphicData uri="http://schemas.openxmlformats.org/drawingml/2006/table">
            <a:tbl>
              <a:tblPr firstRow="1" bandRow="1">
                <a:tableStyleId>{5C22544A-7EE6-4342-B048-85BDC9FD1C3A}</a:tableStyleId>
              </a:tblPr>
              <a:tblGrid>
                <a:gridCol w="1326535">
                  <a:extLst>
                    <a:ext uri="{9D8B030D-6E8A-4147-A177-3AD203B41FA5}">
                      <a16:colId xmlns:a16="http://schemas.microsoft.com/office/drawing/2014/main" val="1397519339"/>
                    </a:ext>
                  </a:extLst>
                </a:gridCol>
                <a:gridCol w="3183400">
                  <a:extLst>
                    <a:ext uri="{9D8B030D-6E8A-4147-A177-3AD203B41FA5}">
                      <a16:colId xmlns:a16="http://schemas.microsoft.com/office/drawing/2014/main" val="279180329"/>
                    </a:ext>
                  </a:extLst>
                </a:gridCol>
                <a:gridCol w="1459874">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u="sng" kern="1200" dirty="0" err="1">
                          <a:solidFill>
                            <a:sysClr val="windowText" lastClr="000000"/>
                          </a:solidFill>
                          <a:effectLst/>
                          <a:latin typeface="Calibri" panose="020F0502020204030204" pitchFamily="34" charset="0"/>
                          <a:ea typeface="+mn-ea"/>
                          <a:cs typeface="Calibri" panose="020F0502020204030204" pitchFamily="34" charset="0"/>
                        </a:rPr>
                        <a:t>Wildground</a:t>
                      </a:r>
                      <a:r>
                        <a:rPr lang="en-GB" sz="700" b="1" u="sng" kern="1200" dirty="0">
                          <a:solidFill>
                            <a:sysClr val="windowText" lastClr="000000"/>
                          </a:solidFill>
                          <a:effectLst/>
                          <a:latin typeface="Calibri" panose="020F0502020204030204" pitchFamily="34" charset="0"/>
                          <a:ea typeface="+mn-ea"/>
                          <a:cs typeface="Calibri" panose="020F0502020204030204" pitchFamily="34" charset="0"/>
                        </a:rPr>
                        <a:t> INFANT School REVIEW of 2024-25 </a:t>
                      </a:r>
                    </a:p>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Increased knowledge of Lunchtime staff. Lunchtime staff set out different sporting activities. Modelling to the children how to play each game. Lunchtime staff have had training to develop their knowledge further on inset days.</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Staff’s PE knowledge has increased.  Chance to shine cricket company has offered bespoke coaching sessions for staff.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PE lead’s have increased their knowledge and skills to effective monitor and lead the subject. PE lead’s attended PE conference at the beginning of the year.  PE leads took part in a deep dive. 80% + children have achieved ARE in PE in all units of PE. Emu time feedback showed positive engagement in relation to PE lesson. </a:t>
                      </a: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8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Some staff are not as confident teaching certain sports. </a:t>
                      </a:r>
                      <a:r>
                        <a:rPr lang="en-GB" sz="7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700" dirty="0">
                          <a:effectLst/>
                          <a:latin typeface="Calibri" panose="020F0502020204030204" pitchFamily="34" charset="0"/>
                          <a:ea typeface="Calibri" panose="020F0502020204030204" pitchFamily="34" charset="0"/>
                          <a:cs typeface="Times New Roman" panose="02020603050405020304" pitchFamily="18" charset="0"/>
                        </a:rPr>
                        <a:t>: Basketball.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8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New Lunchtime staff – Needs training on playground games.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PE lead has kept a log of the physical activity the children participate in, inside and outside of school. PE lead has created a spreadsheet to monitor all PE activity children in the school.</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Playground leaders have been introduced and run lunchtime activities. Personal Development lead used some leadership time to train playground leaders.</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 We have participated in lots of competitions throughout the year. </a:t>
                      </a:r>
                      <a:r>
                        <a:rPr lang="en-GB" sz="700" dirty="0" err="1">
                          <a:effectLst/>
                          <a:latin typeface="Calibri" panose="020F0502020204030204" pitchFamily="34" charset="0"/>
                          <a:ea typeface="Calibri" panose="020F0502020204030204" pitchFamily="34" charset="0"/>
                          <a:cs typeface="Calibri" panose="020F0502020204030204" pitchFamily="34" charset="0"/>
                        </a:rPr>
                        <a:t>Eg</a:t>
                      </a:r>
                      <a:r>
                        <a:rPr lang="en-GB" sz="700" dirty="0">
                          <a:effectLst/>
                          <a:latin typeface="Calibri" panose="020F0502020204030204" pitchFamily="34" charset="0"/>
                          <a:ea typeface="Calibri" panose="020F0502020204030204" pitchFamily="34" charset="0"/>
                          <a:cs typeface="Calibri" panose="020F0502020204030204" pitchFamily="34" charset="0"/>
                        </a:rPr>
                        <a:t>: Year2/3 Cross Country, Agility, Gymnastics, Girls and Boys Football. Both PE leads have attended inclusion events. Inclusion events have been prioritized encouraging disadvantaged, SEN, PP children to attend.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Teachers have targeted specific vocabulary during PE lesson to increase children’s knowledge. </a:t>
                      </a:r>
                      <a:r>
                        <a:rPr lang="en-GB" sz="700" dirty="0" err="1">
                          <a:effectLst/>
                          <a:latin typeface="Calibri" panose="020F0502020204030204" pitchFamily="34" charset="0"/>
                          <a:ea typeface="Calibri" panose="020F0502020204030204" pitchFamily="34" charset="0"/>
                          <a:cs typeface="Calibri" panose="020F0502020204030204" pitchFamily="34" charset="0"/>
                        </a:rPr>
                        <a:t>Eg</a:t>
                      </a:r>
                      <a:r>
                        <a:rPr lang="en-GB" sz="700" dirty="0">
                          <a:effectLst/>
                          <a:latin typeface="Calibri" panose="020F0502020204030204" pitchFamily="34" charset="0"/>
                          <a:ea typeface="Calibri" panose="020F0502020204030204" pitchFamily="34" charset="0"/>
                          <a:cs typeface="Calibri" panose="020F0502020204030204" pitchFamily="34" charset="0"/>
                        </a:rPr>
                        <a:t>: Word webs.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mn-lt"/>
                          <a:ea typeface="+mn-ea"/>
                          <a:cs typeface="+mn-cs"/>
                        </a:rPr>
                        <a:t>There are still some groups of children that are not participating in competitions and events. </a:t>
                      </a:r>
                      <a:r>
                        <a:rPr lang="en-GB" sz="700" kern="1200" dirty="0" err="1">
                          <a:solidFill>
                            <a:schemeClr val="dk1"/>
                          </a:solidFill>
                          <a:effectLst/>
                          <a:latin typeface="+mn-lt"/>
                          <a:ea typeface="+mn-ea"/>
                          <a:cs typeface="+mn-cs"/>
                        </a:rPr>
                        <a:t>Eg</a:t>
                      </a:r>
                      <a:r>
                        <a:rPr lang="en-GB" sz="700" kern="1200" dirty="0">
                          <a:solidFill>
                            <a:schemeClr val="dk1"/>
                          </a:solidFill>
                          <a:effectLst/>
                          <a:latin typeface="+mn-lt"/>
                          <a:ea typeface="+mn-ea"/>
                          <a:cs typeface="+mn-cs"/>
                        </a:rPr>
                        <a:t>: Children who rarely participate in any physical activity outside of school.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048435210"/>
              </p:ext>
            </p:extLst>
          </p:nvPr>
        </p:nvGraphicFramePr>
        <p:xfrm>
          <a:off x="75000" y="283020"/>
          <a:ext cx="5969811" cy="3459480"/>
        </p:xfrm>
        <a:graphic>
          <a:graphicData uri="http://schemas.openxmlformats.org/drawingml/2006/table">
            <a:tbl>
              <a:tblPr firstRow="1" bandRow="1">
                <a:tableStyleId>{5C22544A-7EE6-4342-B048-85BDC9FD1C3A}</a:tableStyleId>
              </a:tblPr>
              <a:tblGrid>
                <a:gridCol w="1441698">
                  <a:extLst>
                    <a:ext uri="{9D8B030D-6E8A-4147-A177-3AD203B41FA5}">
                      <a16:colId xmlns:a16="http://schemas.microsoft.com/office/drawing/2014/main" val="1397519339"/>
                    </a:ext>
                  </a:extLst>
                </a:gridCol>
                <a:gridCol w="3208078">
                  <a:extLst>
                    <a:ext uri="{9D8B030D-6E8A-4147-A177-3AD203B41FA5}">
                      <a16:colId xmlns:a16="http://schemas.microsoft.com/office/drawing/2014/main" val="279180329"/>
                    </a:ext>
                  </a:extLst>
                </a:gridCol>
                <a:gridCol w="1320035">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68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Sensory circuit equipment has been expanded.  SENCO has ordered new sensory circuit equipment and the children have been using these in their sensory circuit breaks.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Assembly on walk to school week promoted healthy lifestyle choices. Walk to school week, children were given a certificate if they had walked to school that week.</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How children travelled to school was recorded on a sheet.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Children created a posters to promote walking to school.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Children given strawberries during whole school family picnic.</a:t>
                      </a: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We could have had some sporting personalities visit the school to encourage the children to participate in more sporting activities. </a:t>
                      </a:r>
                      <a:endParaRPr lang="en-US" sz="700" dirty="0">
                        <a:solidFill>
                          <a:schemeClr val="accent2">
                            <a:lumMod val="75000"/>
                          </a:schemeClr>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PE leads regularly monitor and ordered new equipment when needed. Sports day equipment was reviewed and new equipment was ordered.  </a:t>
                      </a:r>
                      <a:endParaRPr lang="en-GB" sz="700" dirty="0">
                        <a:effectLst/>
                        <a:latin typeface="Times New Roman" panose="02020603050405020304" pitchFamily="18" charset="0"/>
                        <a:ea typeface="Times New Roman" panose="02020603050405020304" pitchFamily="18"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Lunchtime clubs have been introduced.</a:t>
                      </a:r>
                      <a:endParaRPr lang="en-GB" sz="700" dirty="0">
                        <a:effectLst/>
                        <a:latin typeface="Times New Roman" panose="02020603050405020304" pitchFamily="18" charset="0"/>
                        <a:ea typeface="Times New Roman" panose="02020603050405020304" pitchFamily="18"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After school clubs provision has improved drastically.  Children have been offered a range of sports clubs. </a:t>
                      </a:r>
                      <a:r>
                        <a:rPr lang="en-GB" sz="700" dirty="0" err="1">
                          <a:effectLst/>
                          <a:latin typeface="Calibri" panose="020F0502020204030204" pitchFamily="34" charset="0"/>
                          <a:ea typeface="Times New Roman" panose="02020603050405020304" pitchFamily="18" charset="0"/>
                        </a:rPr>
                        <a:t>Eg</a:t>
                      </a:r>
                      <a:r>
                        <a:rPr lang="en-GB" sz="700" dirty="0">
                          <a:effectLst/>
                          <a:latin typeface="Calibri" panose="020F0502020204030204" pitchFamily="34" charset="0"/>
                          <a:ea typeface="Times New Roman" panose="02020603050405020304" pitchFamily="18" charset="0"/>
                        </a:rPr>
                        <a:t>: Athletics, Tennis, Gymnastics, Football, Cross Country. </a:t>
                      </a:r>
                      <a:endParaRPr lang="en-GB" sz="700" dirty="0">
                        <a:effectLst/>
                        <a:latin typeface="Times New Roman" panose="02020603050405020304" pitchFamily="18" charset="0"/>
                        <a:ea typeface="Times New Roman" panose="02020603050405020304" pitchFamily="18"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High intake of children engaging in after school clubs. </a:t>
                      </a:r>
                      <a:r>
                        <a:rPr lang="en-GB" sz="700" dirty="0" err="1">
                          <a:effectLst/>
                          <a:latin typeface="Calibri" panose="020F0502020204030204" pitchFamily="34" charset="0"/>
                          <a:ea typeface="Times New Roman" panose="02020603050405020304" pitchFamily="18" charset="0"/>
                        </a:rPr>
                        <a:t>Eg</a:t>
                      </a:r>
                      <a:r>
                        <a:rPr lang="en-GB" sz="700" dirty="0">
                          <a:effectLst/>
                          <a:latin typeface="Calibri" panose="020F0502020204030204" pitchFamily="34" charset="0"/>
                          <a:ea typeface="Times New Roman" panose="02020603050405020304" pitchFamily="18" charset="0"/>
                        </a:rPr>
                        <a:t>: 55 children wanted to take part in Tennis club in Summer 2.  </a:t>
                      </a:r>
                      <a:endParaRPr lang="en-GB" sz="700" dirty="0">
                        <a:effectLst/>
                        <a:latin typeface="Times New Roman" panose="02020603050405020304" pitchFamily="18" charset="0"/>
                        <a:ea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The more unusual/ Unfamiliar sporting events were not entered.</a:t>
                      </a:r>
                    </a:p>
                    <a:p>
                      <a:pPr algn="l">
                        <a:lnSpc>
                          <a:spcPct val="107000"/>
                        </a:lnSpc>
                        <a:spcAft>
                          <a:spcPts val="800"/>
                        </a:spcAft>
                      </a:pPr>
                      <a:r>
                        <a:rPr lang="en-GB" sz="7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Some equipment is not being looked after/lost.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We have participate in more NFSSP competitions throughout the year ensuring both boys and girls participation.  We have participated in lots of competitions throughout the year. </a:t>
                      </a:r>
                      <a:r>
                        <a:rPr lang="en-GB" sz="700"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Eg</a:t>
                      </a:r>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Year2/3 Cross Country, Agility, Gymnastics, Girls and Boys Football.</a:t>
                      </a:r>
                      <a:endParaRPr lang="en-US" sz="7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We could not attend some competitions/events due to staffing. </a:t>
                      </a:r>
                      <a:endParaRPr lang="en-US" sz="7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613895"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Increasing confidence, knowledge and skills of all staff in teaching PE and sporting activities </a:t>
            </a:r>
            <a:r>
              <a:rPr lang="en-US" sz="800" dirty="0" err="1">
                <a:effectLst/>
                <a:latin typeface="Calibri" panose="020F0502020204030204" pitchFamily="34" charset="0"/>
                <a:cs typeface="Calibri" panose="020F0502020204030204" pitchFamily="34" charset="0"/>
              </a:rPr>
              <a:t>prioritising</a:t>
            </a:r>
            <a:r>
              <a:rPr lang="en-US" sz="800" dirty="0">
                <a:effectLst/>
                <a:latin typeface="Calibri" panose="020F0502020204030204" pitchFamily="34" charset="0"/>
                <a:cs typeface="Calibri" panose="020F0502020204030204" pitchFamily="34" charset="0"/>
              </a:rPr>
              <a:t> CPD and training where needed</a:t>
            </a:r>
            <a:endParaRPr lang="en-US" sz="800" dirty="0">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2445200652"/>
              </p:ext>
            </p:extLst>
          </p:nvPr>
        </p:nvGraphicFramePr>
        <p:xfrm>
          <a:off x="294842" y="694098"/>
          <a:ext cx="5530128" cy="3383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Coach new lunchtime staff on how to increase children’s physical activity at lunchtime. </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Increase confidence of new staff to the school (ECT’S) teaching PE</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Children will be able to recall key vocabulary taught. </a:t>
                      </a:r>
                    </a:p>
                    <a:p>
                      <a:pPr marL="171450" indent="-171450" algn="l">
                        <a:lnSpc>
                          <a:spcPct val="100000"/>
                        </a:lnSpc>
                        <a:buFont typeface="Arial" panose="020B0604020202020204" pitchFamily="34" charset="0"/>
                        <a:buChar char="•"/>
                      </a:pPr>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Personal Development Lead to coach new lunchtime staff  - </a:t>
                      </a:r>
                      <a:r>
                        <a:rPr lang="en-US" sz="700" dirty="0" err="1">
                          <a:solidFill>
                            <a:schemeClr val="accent1">
                              <a:lumMod val="75000"/>
                            </a:schemeClr>
                          </a:solidFill>
                          <a:latin typeface="Calibri" panose="020F0502020204030204" pitchFamily="34" charset="0"/>
                          <a:cs typeface="Calibri" panose="020F0502020204030204" pitchFamily="34" charset="0"/>
                        </a:rPr>
                        <a:t>Eg</a:t>
                      </a:r>
                      <a:r>
                        <a:rPr lang="en-US" sz="700" dirty="0">
                          <a:solidFill>
                            <a:schemeClr val="accent1">
                              <a:lumMod val="75000"/>
                            </a:schemeClr>
                          </a:solidFill>
                          <a:latin typeface="Calibri" panose="020F0502020204030204" pitchFamily="34" charset="0"/>
                          <a:cs typeface="Calibri" panose="020F0502020204030204" pitchFamily="34" charset="0"/>
                        </a:rPr>
                        <a:t>: What games they could lead. </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PE Lead to observe new staff teaching PE and coach them through what a typical lesson would look like. </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PE Lead to ensure that planning includes key vocab the children need to know.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Children positively engaging in physical activity at lunchtimes. </a:t>
                      </a:r>
                    </a:p>
                    <a:p>
                      <a:pPr algn="l">
                        <a:lnSpc>
                          <a:spcPct val="100000"/>
                        </a:lnSpc>
                      </a:pPr>
                      <a:endParaRPr lang="en-US" sz="7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New staff will confidently teach PE. </a:t>
                      </a:r>
                    </a:p>
                    <a:p>
                      <a:pPr algn="l">
                        <a:lnSpc>
                          <a:spcPct val="100000"/>
                        </a:lnSpc>
                      </a:pPr>
                      <a:endParaRPr lang="en-US" sz="7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Children will use new vocabulary taught during PE lessons and begin to use it in their everyday language.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Children happily engaging in physical activities at lunchtimes. </a:t>
                      </a: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New staff are confident when teaching a variety of sports.</a:t>
                      </a: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More children are recalling key vocabulary and explaining what it means.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168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800" dirty="0">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3520834455"/>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Continue to log the physical activity level in both schools</a:t>
                      </a:r>
                    </a:p>
                    <a:p>
                      <a:pPr marL="171450" indent="-171450" algn="l">
                        <a:lnSpc>
                          <a:spcPct val="100000"/>
                        </a:lnSpc>
                        <a:buFont typeface="Arial" panose="020B0604020202020204" pitchFamily="34" charset="0"/>
                        <a:buChar char="•"/>
                      </a:pPr>
                      <a:endParaRPr lang="en-US" sz="600" dirty="0">
                        <a:solidFill>
                          <a:srgbClr val="7030A0"/>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Provide opportunities for children to participate in unusual sports</a:t>
                      </a:r>
                    </a:p>
                    <a:p>
                      <a:pPr marL="171450" indent="-171450" algn="l">
                        <a:lnSpc>
                          <a:spcPct val="100000"/>
                        </a:lnSpc>
                        <a:buFont typeface="Arial" panose="020B0604020202020204" pitchFamily="34" charset="0"/>
                        <a:buChar char="•"/>
                      </a:pPr>
                      <a:endParaRPr lang="en-US" sz="600" dirty="0">
                        <a:solidFill>
                          <a:srgbClr val="7030A0"/>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PE lead to use tracker to highlight pupils who do not engage in much physical activity and encourage them to participate in sporting events to represent the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PE Lead to collect data of what physical activity all children in both schools do in and out of school.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Provide a range of different sporting after school/lunchtime clubs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Invite outside agency's to provide different sporting opportunities.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PE  Lead will choose children who do not engage in little to no physical activity outside of lesson to participate in sporting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Different children being chosen for sporting events/competitions to increase their level of physical exercise.</a:t>
                      </a:r>
                    </a:p>
                    <a:p>
                      <a:pPr algn="l">
                        <a:lnSpc>
                          <a:spcPct val="100000"/>
                        </a:lnSpc>
                      </a:pPr>
                      <a:r>
                        <a:rPr lang="en-US" sz="600" dirty="0">
                          <a:solidFill>
                            <a:srgbClr val="7030A0"/>
                          </a:solidFill>
                          <a:latin typeface="Calibri" panose="020F0502020204030204" pitchFamily="34" charset="0"/>
                          <a:cs typeface="Calibri" panose="020F0502020204030204" pitchFamily="34" charset="0"/>
                        </a:rPr>
                        <a:t>An increase of pupils engaging in a wide range of sports.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An increase of children participating/representing the school in sporting activities who do not usually volunteer to participate in sporting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Children’s levels of physical movements increasing. </a:t>
                      </a:r>
                    </a:p>
                    <a:p>
                      <a:pPr algn="l">
                        <a:lnSpc>
                          <a:spcPct val="100000"/>
                        </a:lnSpc>
                      </a:pPr>
                      <a:r>
                        <a:rPr lang="en-US" sz="600" dirty="0">
                          <a:solidFill>
                            <a:srgbClr val="7030A0"/>
                          </a:solidFill>
                          <a:latin typeface="Calibri" panose="020F0502020204030204" pitchFamily="34" charset="0"/>
                          <a:cs typeface="Calibri" panose="020F0502020204030204" pitchFamily="34" charset="0"/>
                        </a:rPr>
                        <a:t>An increase in children’s engagement in different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800" b="0" dirty="0">
              <a:latin typeface="Calibri" panose="020F0502020204030204" pitchFamily="34" charset="0"/>
              <a:cs typeface="Calibri" panose="020F0502020204030204" pitchFamily="34" charset="0"/>
            </a:endParaRPr>
          </a:p>
          <a:p>
            <a:r>
              <a:rPr lang="en-US" sz="1000" b="1" dirty="0">
                <a:latin typeface="Calibri" panose="020F0502020204030204" pitchFamily="34" charset="0"/>
                <a:cs typeface="Calibri" panose="020F0502020204030204" pitchFamily="34" charset="0"/>
              </a:rPr>
              <a:t> </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2625525382"/>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rgbClr val="00B050"/>
                          </a:solidFill>
                          <a:latin typeface="Calibri" panose="020F0502020204030204" pitchFamily="34" charset="0"/>
                          <a:cs typeface="Calibri" panose="020F0502020204030204" pitchFamily="34" charset="0"/>
                        </a:rPr>
                        <a:t>Continue to spread awareness of different sporting events/competitions. </a:t>
                      </a: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In increase of children’s participation in a variety of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PE lead to mention in assembly's the success of pupils participating in sporting events. </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rgbClr val="00B050"/>
                          </a:solidFill>
                          <a:latin typeface="Calibri" panose="020F0502020204030204" pitchFamily="34" charset="0"/>
                          <a:cs typeface="Calibri" panose="020F0502020204030204" pitchFamily="34" charset="0"/>
                        </a:rPr>
                        <a:t>Inviting a sporting personality to speak to the children about their sport</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An increase of children participating in sporting events.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are inspired by this visitor and then there will be an increase in children participating in sporting events.</a:t>
                      </a: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will have a positive mindset about sports and physical activity.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More children especially SEN and PP children wanting to participate in sporting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842495"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800" dirty="0">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1395128125"/>
              </p:ext>
            </p:extLst>
          </p:nvPr>
        </p:nvGraphicFramePr>
        <p:xfrm>
          <a:off x="294842" y="694098"/>
          <a:ext cx="5530128" cy="16764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Children to have opportunities to access a variety of different sports after school. </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Children to engage in different sporting activities at lunchtime. </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School to offer a variety of after school clubs for children from Year R to Year 6.</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PE Lead to buy new sports equipment for lunchtimes and to teach children how to use it safely.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Clubs to have a high engagement .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engaging in a range of sports.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to have an equal experience of a variety of sporting opportunities.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572073228"/>
              </p:ext>
            </p:extLst>
          </p:nvPr>
        </p:nvGraphicFramePr>
        <p:xfrm>
          <a:off x="294842" y="2279058"/>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solidFill>
                          <a:schemeClr val="accent1">
                            <a:lumMod val="75000"/>
                          </a:schemeClr>
                        </a:solidFill>
                        <a:highlight>
                          <a:srgbClr val="00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842495"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Increasing participation in competitive sport</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57636478"/>
              </p:ext>
            </p:extLst>
          </p:nvPr>
        </p:nvGraphicFramePr>
        <p:xfrm>
          <a:off x="294842" y="694098"/>
          <a:ext cx="5530128" cy="16764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Continue to participate in NFSSP competitions.</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Continue to participate in other local competitions.</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Participate in competitions against other schools in the county.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Sign up to NFSSP at the beginning of the year.</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will be provided a wide range of opportunities to participate in a range of different sports.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will develop sporting skills needed for competitive sports. </a:t>
                      </a:r>
                      <a:r>
                        <a:rPr lang="en-US" sz="700" dirty="0" err="1">
                          <a:solidFill>
                            <a:schemeClr val="accent3"/>
                          </a:solidFill>
                          <a:latin typeface="Calibri" panose="020F0502020204030204" pitchFamily="34" charset="0"/>
                          <a:cs typeface="Calibri" panose="020F0502020204030204" pitchFamily="34" charset="0"/>
                        </a:rPr>
                        <a:t>Eg</a:t>
                      </a:r>
                      <a:r>
                        <a:rPr lang="en-US" sz="700" dirty="0">
                          <a:solidFill>
                            <a:schemeClr val="accent3"/>
                          </a:solidFill>
                          <a:latin typeface="Calibri" panose="020F0502020204030204" pitchFamily="34" charset="0"/>
                          <a:cs typeface="Calibri" panose="020F0502020204030204" pitchFamily="34" charset="0"/>
                        </a:rPr>
                        <a:t>: teamwork.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An increase in participation in competitive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3752504499"/>
              </p:ext>
            </p:extLst>
          </p:nvPr>
        </p:nvGraphicFramePr>
        <p:xfrm>
          <a:off x="294842" y="2467018"/>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solidFill>
                          <a:schemeClr val="accent1">
                            <a:lumMod val="75000"/>
                          </a:schemeClr>
                        </a:solidFill>
                        <a:highlight>
                          <a:srgbClr val="00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11693528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716</TotalTime>
  <Words>1900</Words>
  <Application>Microsoft Office PowerPoint</Application>
  <PresentationFormat>Custom</PresentationFormat>
  <Paragraphs>269</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Aptos Display</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Lisa Taylor</cp:lastModifiedBy>
  <cp:revision>62</cp:revision>
  <dcterms:created xsi:type="dcterms:W3CDTF">2025-10-08T18:09:30Z</dcterms:created>
  <dcterms:modified xsi:type="dcterms:W3CDTF">2026-02-26T11:38:27Z</dcterms:modified>
</cp:coreProperties>
</file>