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7" r:id="rId2"/>
    <p:sldId id="259" r:id="rId3"/>
    <p:sldId id="262" r:id="rId4"/>
    <p:sldId id="264" r:id="rId5"/>
    <p:sldId id="260" r:id="rId6"/>
    <p:sldId id="270" r:id="rId7"/>
    <p:sldId id="271" r:id="rId8"/>
    <p:sldId id="272" r:id="rId9"/>
    <p:sldId id="273" r:id="rId10"/>
    <p:sldId id="275" r:id="rId11"/>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3A"/>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495" autoAdjust="0"/>
    <p:restoredTop sz="94699"/>
  </p:normalViewPr>
  <p:slideViewPr>
    <p:cSldViewPr snapToGrid="0">
      <p:cViewPr varScale="1">
        <p:scale>
          <a:sx n="163" d="100"/>
          <a:sy n="163" d="100"/>
        </p:scale>
        <p:origin x="1620" y="1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2/26/2026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2/26/2026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2/26/2026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2/26/2026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2/26/2026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2/26/2026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2/26/2026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2/26/2026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2/26/2026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2/26/2026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2/26/2026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2/26/2026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849529" cy="461665"/>
          </a:xfrm>
          <a:prstGeom prst="rect">
            <a:avLst/>
          </a:prstGeom>
          <a:noFill/>
        </p:spPr>
        <p:txBody>
          <a:bodyPr wrap="square" rtlCol="0">
            <a:spAutoFit/>
          </a:bodyPr>
          <a:lstStyle/>
          <a:p>
            <a:r>
              <a:rPr lang="en-US" sz="1200" b="1" dirty="0" err="1">
                <a:latin typeface="Calibri" panose="020F0502020204030204" pitchFamily="34" charset="0"/>
                <a:cs typeface="Calibri" panose="020F0502020204030204" pitchFamily="34" charset="0"/>
              </a:rPr>
              <a:t>Wildgorund</a:t>
            </a:r>
            <a:r>
              <a:rPr lang="en-US" sz="1200" b="1" dirty="0">
                <a:latin typeface="Calibri" panose="020F0502020204030204" pitchFamily="34" charset="0"/>
                <a:cs typeface="Calibri" panose="020F0502020204030204" pitchFamily="34" charset="0"/>
              </a:rPr>
              <a:t> Junior School- Review of the last academic year (2024/2025)</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1266880391"/>
              </p:ext>
            </p:extLst>
          </p:nvPr>
        </p:nvGraphicFramePr>
        <p:xfrm>
          <a:off x="298297" y="1672070"/>
          <a:ext cx="5530128" cy="242080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0" dirty="0">
                          <a:solidFill>
                            <a:schemeClr val="accent1">
                              <a:lumMod val="75000"/>
                            </a:schemeClr>
                          </a:solidFill>
                          <a:latin typeface="Calibri" panose="020F0502020204030204" pitchFamily="34" charset="0"/>
                          <a:cs typeface="Calibri" panose="020F0502020204030204" pitchFamily="34" charset="0"/>
                        </a:rPr>
                        <a:t>70% of year 6 children. Booster lessons for children to achieve competent swimming. Blocking swimming in the Autumn term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solidFill>
                            <a:schemeClr val="accent1">
                              <a:lumMod val="75000"/>
                            </a:schemeClr>
                          </a:solidFill>
                          <a:latin typeface="Calibri" panose="020F0502020204030204" pitchFamily="34" charset="0"/>
                          <a:cs typeface="Calibri" panose="020F0502020204030204" pitchFamily="34" charset="0"/>
                        </a:rPr>
                        <a:t>Despite 2 blocks of 7 weeks intensive swimming lessons some children still could not achieve the end of key stage 2 expectations.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0" dirty="0">
                          <a:solidFill>
                            <a:schemeClr val="accent1">
                              <a:lumMod val="75000"/>
                            </a:schemeClr>
                          </a:solidFill>
                          <a:latin typeface="Calibri" panose="020F0502020204030204" pitchFamily="34" charset="0"/>
                          <a:cs typeface="Calibri" panose="020F0502020204030204" pitchFamily="34" charset="0"/>
                        </a:rPr>
                        <a:t>70% of year 6 children. Booster lessons for children to achieve competent swimming. Blocking swimming in the Autumn term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solidFill>
                            <a:schemeClr val="accent1">
                              <a:lumMod val="75000"/>
                            </a:schemeClr>
                          </a:solidFill>
                          <a:latin typeface="Calibri" panose="020F0502020204030204" pitchFamily="34" charset="0"/>
                          <a:cs typeface="Calibri" panose="020F0502020204030204" pitchFamily="34" charset="0"/>
                        </a:rPr>
                        <a:t>Despite 2 blocks of 7 weeks intensive swimming lessons some children still could not achieve the end of key stage 2 expectations.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0" dirty="0">
                          <a:solidFill>
                            <a:schemeClr val="accent1">
                              <a:lumMod val="75000"/>
                            </a:schemeClr>
                          </a:solidFill>
                          <a:latin typeface="Calibri" panose="020F0502020204030204" pitchFamily="34" charset="0"/>
                          <a:cs typeface="Calibri" panose="020F0502020204030204" pitchFamily="34" charset="0"/>
                        </a:rPr>
                        <a:t>70% of year 6 children. Booster lessons for children to achieve competent swimming. Blocking swimming in the Autumn term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solidFill>
                            <a:schemeClr val="accent1">
                              <a:lumMod val="75000"/>
                            </a:schemeClr>
                          </a:solidFill>
                          <a:latin typeface="Calibri" panose="020F0502020204030204" pitchFamily="34" charset="0"/>
                          <a:cs typeface="Calibri" panose="020F0502020204030204" pitchFamily="34" charset="0"/>
                        </a:rPr>
                        <a:t>Despite 2 blocks of 7 weeks intensive swimming lessons some children still could not achieve the end of key stage 2 expectations.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
        <p:nvSpPr>
          <p:cNvPr id="2" name="TextBox 1">
            <a:extLst>
              <a:ext uri="{FF2B5EF4-FFF2-40B4-BE49-F238E27FC236}">
                <a16:creationId xmlns:a16="http://schemas.microsoft.com/office/drawing/2014/main" id="{1D6BB633-8880-8F1B-B7DE-4A72C6D0E1F8}"/>
              </a:ext>
            </a:extLst>
          </p:cNvPr>
          <p:cNvSpPr txBox="1"/>
          <p:nvPr/>
        </p:nvSpPr>
        <p:spPr>
          <a:xfrm>
            <a:off x="381000" y="995557"/>
            <a:ext cx="2567354" cy="230832"/>
          </a:xfrm>
          <a:prstGeom prst="rect">
            <a:avLst/>
          </a:prstGeom>
          <a:noFill/>
        </p:spPr>
        <p:txBody>
          <a:bodyPr wrap="square" rtlCol="0">
            <a:spAutoFit/>
          </a:bodyPr>
          <a:lstStyle/>
          <a:p>
            <a:r>
              <a:rPr lang="en-GB" sz="900" dirty="0"/>
              <a:t>Review of swimming</a:t>
            </a:r>
          </a:p>
        </p:txBody>
      </p:sp>
    </p:spTree>
    <p:extLst>
      <p:ext uri="{BB962C8B-B14F-4D97-AF65-F5344CB8AC3E}">
        <p14:creationId xmlns:p14="http://schemas.microsoft.com/office/powerpoint/2010/main" val="1912434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CFE197E3-816B-103F-5443-0FF70B38E1D9}"/>
              </a:ext>
            </a:extLst>
          </p:cNvPr>
          <p:cNvPicPr>
            <a:picLocks noChangeAspect="1"/>
          </p:cNvPicPr>
          <p:nvPr/>
        </p:nvPicPr>
        <p:blipFill>
          <a:blip r:embed="rId2"/>
          <a:stretch>
            <a:fillRect/>
          </a:stretch>
        </p:blipFill>
        <p:spPr>
          <a:xfrm>
            <a:off x="-30729" y="0"/>
            <a:ext cx="618722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623E1137-5874-5AF5-E33D-0283DCF09A03}"/>
              </a:ext>
            </a:extLst>
          </p:cNvPr>
          <p:cNvSpPr/>
          <p:nvPr/>
        </p:nvSpPr>
        <p:spPr>
          <a:xfrm>
            <a:off x="17450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1154223211"/>
              </p:ext>
            </p:extLst>
          </p:nvPr>
        </p:nvGraphicFramePr>
        <p:xfrm>
          <a:off x="75002" y="283020"/>
          <a:ext cx="5969809" cy="3688080"/>
        </p:xfrm>
        <a:graphic>
          <a:graphicData uri="http://schemas.openxmlformats.org/drawingml/2006/table">
            <a:tbl>
              <a:tblPr firstRow="1" bandRow="1">
                <a:tableStyleId>{5C22544A-7EE6-4342-B048-85BDC9FD1C3A}</a:tableStyleId>
              </a:tblPr>
              <a:tblGrid>
                <a:gridCol w="1326535">
                  <a:extLst>
                    <a:ext uri="{9D8B030D-6E8A-4147-A177-3AD203B41FA5}">
                      <a16:colId xmlns:a16="http://schemas.microsoft.com/office/drawing/2014/main" val="1397519339"/>
                    </a:ext>
                  </a:extLst>
                </a:gridCol>
                <a:gridCol w="3183400">
                  <a:extLst>
                    <a:ext uri="{9D8B030D-6E8A-4147-A177-3AD203B41FA5}">
                      <a16:colId xmlns:a16="http://schemas.microsoft.com/office/drawing/2014/main" val="279180329"/>
                    </a:ext>
                  </a:extLst>
                </a:gridCol>
                <a:gridCol w="1459874">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342900" lvl="0" indent="-342900" algn="l">
                        <a:lnSpc>
                          <a:spcPct val="100000"/>
                        </a:lnSpc>
                        <a:buFont typeface="Symbol" panose="05050102010706020507" pitchFamily="18" charset="2"/>
                        <a:buChar char=""/>
                      </a:pPr>
                      <a:r>
                        <a:rPr lang="en-GB" sz="700" dirty="0">
                          <a:effectLst/>
                          <a:latin typeface="Calibri" panose="020F0502020204030204" pitchFamily="34" charset="0"/>
                          <a:ea typeface="Calibri" panose="020F0502020204030204" pitchFamily="34" charset="0"/>
                          <a:cs typeface="Calibri" panose="020F0502020204030204" pitchFamily="34" charset="0"/>
                        </a:rPr>
                        <a:t>Increased knowledge of Lunchtime staff. Lunchtime staff set out different sporting activities. Modelling to the children how to play each game. Lunchtime staff have had training to develop their knowledge further on inset days.</a:t>
                      </a:r>
                    </a:p>
                    <a:p>
                      <a:pPr marL="342900" lvl="0" indent="-342900" algn="l">
                        <a:lnSpc>
                          <a:spcPct val="100000"/>
                        </a:lnSpc>
                        <a:buFont typeface="Symbol" panose="05050102010706020507" pitchFamily="18" charset="2"/>
                        <a:buChar char=""/>
                      </a:pPr>
                      <a:r>
                        <a:rPr lang="en-GB" sz="700" dirty="0">
                          <a:effectLst/>
                          <a:latin typeface="Calibri" panose="020F0502020204030204" pitchFamily="34" charset="0"/>
                          <a:ea typeface="Calibri" panose="020F0502020204030204" pitchFamily="34" charset="0"/>
                          <a:cs typeface="Calibri" panose="020F0502020204030204" pitchFamily="34" charset="0"/>
                        </a:rPr>
                        <a:t>Staff’s PE knowledge has increased.  Chance to shine cricket company has offered bespoke coaching sessions for staff. </a:t>
                      </a:r>
                    </a:p>
                    <a:p>
                      <a:pPr marL="342900" lvl="0" indent="-342900" algn="l">
                        <a:lnSpc>
                          <a:spcPct val="100000"/>
                        </a:lnSpc>
                        <a:buFont typeface="Symbol" panose="05050102010706020507" pitchFamily="18" charset="2"/>
                        <a:buChar char=""/>
                      </a:pPr>
                      <a:r>
                        <a:rPr lang="en-GB" sz="700" dirty="0">
                          <a:effectLst/>
                          <a:latin typeface="Calibri" panose="020F0502020204030204" pitchFamily="34" charset="0"/>
                          <a:ea typeface="Calibri" panose="020F0502020204030204" pitchFamily="34" charset="0"/>
                          <a:cs typeface="Calibri" panose="020F0502020204030204" pitchFamily="34" charset="0"/>
                        </a:rPr>
                        <a:t>PE lead’s have increased their knowledge and skills to effective monitor and lead the subject. PE lead’s attended PE conference at the beginning of the year.  PE leads took part in a deep dive. 80% + children have achieved ARE in PE in all units of PE. Emu time feedback showed positive engagement in relation to PE lesson. </a:t>
                      </a:r>
                    </a:p>
                  </a:txBody>
                  <a:tcPr marL="114300" marR="11430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spcAft>
                          <a:spcPts val="800"/>
                        </a:spcAft>
                      </a:pPr>
                      <a:r>
                        <a:rPr lang="en-GB" sz="700" dirty="0">
                          <a:effectLst/>
                          <a:latin typeface="Calibri" panose="020F0502020204030204" pitchFamily="34" charset="0"/>
                          <a:ea typeface="Calibri" panose="020F0502020204030204" pitchFamily="34" charset="0"/>
                          <a:cs typeface="Times New Roman" panose="02020603050405020304" pitchFamily="18" charset="0"/>
                        </a:rPr>
                        <a:t>Some staff are not as confident teaching certain sports. </a:t>
                      </a:r>
                      <a:r>
                        <a:rPr lang="en-GB" sz="700" dirty="0" err="1">
                          <a:effectLst/>
                          <a:latin typeface="Calibri" panose="020F0502020204030204" pitchFamily="34" charset="0"/>
                          <a:ea typeface="Calibri" panose="020F0502020204030204" pitchFamily="34" charset="0"/>
                          <a:cs typeface="Times New Roman" panose="02020603050405020304" pitchFamily="18" charset="0"/>
                        </a:rPr>
                        <a:t>Eg</a:t>
                      </a:r>
                      <a:r>
                        <a:rPr lang="en-GB" sz="700" dirty="0">
                          <a:effectLst/>
                          <a:latin typeface="Calibri" panose="020F0502020204030204" pitchFamily="34" charset="0"/>
                          <a:ea typeface="Calibri" panose="020F0502020204030204" pitchFamily="34" charset="0"/>
                          <a:cs typeface="Times New Roman" panose="02020603050405020304" pitchFamily="18" charset="0"/>
                        </a:rPr>
                        <a:t>: Basketball.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0000"/>
                        </a:lnSpc>
                        <a:spcAft>
                          <a:spcPts val="800"/>
                        </a:spcAft>
                      </a:pPr>
                      <a:r>
                        <a:rPr lang="en-GB" sz="700" dirty="0">
                          <a:effectLst/>
                          <a:latin typeface="Calibri" panose="020F0502020204030204" pitchFamily="34" charset="0"/>
                          <a:ea typeface="Calibri" panose="020F0502020204030204" pitchFamily="34" charset="0"/>
                          <a:cs typeface="Times New Roman" panose="02020603050405020304" pitchFamily="18" charset="0"/>
                        </a:rPr>
                        <a:t>New Lunchtime staff – Needs training on playground games.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342900" lvl="0" indent="-342900" algn="l">
                        <a:lnSpc>
                          <a:spcPct val="100000"/>
                        </a:lnSpc>
                        <a:buFont typeface="Symbol" panose="05050102010706020507" pitchFamily="18" charset="2"/>
                        <a:buChar char=""/>
                      </a:pPr>
                      <a:r>
                        <a:rPr lang="en-GB" sz="700" dirty="0">
                          <a:effectLst/>
                          <a:latin typeface="Calibri" panose="020F0502020204030204" pitchFamily="34" charset="0"/>
                          <a:ea typeface="Calibri" panose="020F0502020204030204" pitchFamily="34" charset="0"/>
                          <a:cs typeface="Calibri" panose="020F0502020204030204" pitchFamily="34" charset="0"/>
                        </a:rPr>
                        <a:t>PE lead has kept a log of the physical activity the children participate in, inside and outside of school. PE lead has created a spreadsheet to monitor all PE activity children in the school.</a:t>
                      </a:r>
                      <a:endParaRPr lang="en-GB" sz="12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gn="l">
                        <a:lnSpc>
                          <a:spcPct val="100000"/>
                        </a:lnSpc>
                        <a:buFont typeface="Symbol" panose="05050102010706020507" pitchFamily="18" charset="2"/>
                        <a:buChar char=""/>
                      </a:pPr>
                      <a:r>
                        <a:rPr lang="en-GB" sz="700" dirty="0">
                          <a:effectLst/>
                          <a:latin typeface="Calibri" panose="020F0502020204030204" pitchFamily="34" charset="0"/>
                          <a:ea typeface="Calibri" panose="020F0502020204030204" pitchFamily="34" charset="0"/>
                          <a:cs typeface="Calibri" panose="020F0502020204030204" pitchFamily="34" charset="0"/>
                        </a:rPr>
                        <a:t>Playground leaders have been introduced and run lunchtime activities. Personal Development lead used some leadership time to train playground leaders.</a:t>
                      </a:r>
                      <a:endParaRPr lang="en-GB" sz="12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gn="l">
                        <a:lnSpc>
                          <a:spcPct val="100000"/>
                        </a:lnSpc>
                        <a:buFont typeface="Symbol" panose="05050102010706020507" pitchFamily="18" charset="2"/>
                        <a:buChar char=""/>
                      </a:pPr>
                      <a:r>
                        <a:rPr lang="en-GB" sz="700" dirty="0">
                          <a:effectLst/>
                          <a:latin typeface="Calibri" panose="020F0502020204030204" pitchFamily="34" charset="0"/>
                          <a:ea typeface="Calibri" panose="020F0502020204030204" pitchFamily="34" charset="0"/>
                          <a:cs typeface="Calibri" panose="020F0502020204030204" pitchFamily="34" charset="0"/>
                        </a:rPr>
                        <a:t> We have participated in lots of competitions throughout the year. </a:t>
                      </a:r>
                      <a:r>
                        <a:rPr lang="en-GB" sz="700" dirty="0" err="1">
                          <a:effectLst/>
                          <a:latin typeface="Calibri" panose="020F0502020204030204" pitchFamily="34" charset="0"/>
                          <a:ea typeface="Calibri" panose="020F0502020204030204" pitchFamily="34" charset="0"/>
                          <a:cs typeface="Calibri" panose="020F0502020204030204" pitchFamily="34" charset="0"/>
                        </a:rPr>
                        <a:t>Eg:cross</a:t>
                      </a:r>
                      <a:r>
                        <a:rPr lang="en-GB" sz="700" dirty="0">
                          <a:effectLst/>
                          <a:latin typeface="Calibri" panose="020F0502020204030204" pitchFamily="34" charset="0"/>
                          <a:ea typeface="Calibri" panose="020F0502020204030204" pitchFamily="34" charset="0"/>
                          <a:cs typeface="Calibri" panose="020F0502020204030204" pitchFamily="34" charset="0"/>
                        </a:rPr>
                        <a:t> country , Girls and Boys Football. Both PE leads have attended inclusion events. Inclusion events have been prioritized encouraging disadvantaged, SEN, PP children to attend. </a:t>
                      </a:r>
                      <a:endParaRPr lang="en-GB" sz="12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gn="l">
                        <a:lnSpc>
                          <a:spcPct val="100000"/>
                        </a:lnSpc>
                        <a:buFont typeface="Symbol" panose="05050102010706020507" pitchFamily="18" charset="2"/>
                        <a:buChar char=""/>
                      </a:pPr>
                      <a:r>
                        <a:rPr lang="en-GB" sz="700" dirty="0">
                          <a:effectLst/>
                          <a:latin typeface="Calibri" panose="020F0502020204030204" pitchFamily="34" charset="0"/>
                          <a:ea typeface="Calibri" panose="020F0502020204030204" pitchFamily="34" charset="0"/>
                          <a:cs typeface="Calibri" panose="020F0502020204030204" pitchFamily="34" charset="0"/>
                        </a:rPr>
                        <a:t>Teachers have targeted specific vocabulary during PE lesson to increase children’s knowledge. </a:t>
                      </a:r>
                      <a:r>
                        <a:rPr lang="en-GB" sz="700" dirty="0" err="1">
                          <a:effectLst/>
                          <a:latin typeface="Calibri" panose="020F0502020204030204" pitchFamily="34" charset="0"/>
                          <a:ea typeface="Calibri" panose="020F0502020204030204" pitchFamily="34" charset="0"/>
                          <a:cs typeface="Calibri" panose="020F0502020204030204" pitchFamily="34" charset="0"/>
                        </a:rPr>
                        <a:t>Eg</a:t>
                      </a:r>
                      <a:r>
                        <a:rPr lang="en-GB" sz="700" dirty="0">
                          <a:effectLst/>
                          <a:latin typeface="Calibri" panose="020F0502020204030204" pitchFamily="34" charset="0"/>
                          <a:ea typeface="Calibri" panose="020F0502020204030204" pitchFamily="34" charset="0"/>
                          <a:cs typeface="Calibri" panose="020F0502020204030204" pitchFamily="34" charset="0"/>
                        </a:rPr>
                        <a:t>: Word webs. </a:t>
                      </a:r>
                      <a:endParaRPr lang="en-GB" sz="1200" dirty="0">
                        <a:effectLst/>
                        <a:latin typeface="Calibri" panose="020F0502020204030204" pitchFamily="34" charset="0"/>
                        <a:ea typeface="Calibri" panose="020F0502020204030204" pitchFamily="34" charset="0"/>
                        <a:cs typeface="Calibri" panose="020F0502020204030204" pitchFamily="34" charset="0"/>
                      </a:endParaRPr>
                    </a:p>
                  </a:txBody>
                  <a:tcPr marL="114300" marR="11430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kern="1200" dirty="0">
                          <a:solidFill>
                            <a:schemeClr val="dk1"/>
                          </a:solidFill>
                          <a:effectLst/>
                          <a:latin typeface="+mn-lt"/>
                          <a:ea typeface="+mn-ea"/>
                          <a:cs typeface="+mn-cs"/>
                        </a:rPr>
                        <a:t>There are still some groups of children that are not participating in competitions and events. </a:t>
                      </a:r>
                      <a:r>
                        <a:rPr lang="en-GB" sz="700" kern="1200" dirty="0" err="1">
                          <a:solidFill>
                            <a:schemeClr val="dk1"/>
                          </a:solidFill>
                          <a:effectLst/>
                          <a:latin typeface="+mn-lt"/>
                          <a:ea typeface="+mn-ea"/>
                          <a:cs typeface="+mn-cs"/>
                        </a:rPr>
                        <a:t>Eg</a:t>
                      </a:r>
                      <a:r>
                        <a:rPr lang="en-GB" sz="700" kern="1200" dirty="0">
                          <a:solidFill>
                            <a:schemeClr val="dk1"/>
                          </a:solidFill>
                          <a:effectLst/>
                          <a:latin typeface="+mn-lt"/>
                          <a:ea typeface="+mn-ea"/>
                          <a:cs typeface="+mn-cs"/>
                        </a:rPr>
                        <a:t>: Children who rarely participate in any physical activity outside of school. </a:t>
                      </a:r>
                    </a:p>
                    <a:p>
                      <a:pPr marL="0" indent="0">
                        <a:buFontTx/>
                        <a:buNone/>
                      </a:pPr>
                      <a:endParaRPr lang="en-US" sz="650" dirty="0">
                        <a:solidFill>
                          <a:srgbClr val="7030A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1C0FE35C-D015-5924-5AA8-4FAE00537F08}"/>
              </a:ext>
            </a:extLst>
          </p:cNvPr>
          <p:cNvPicPr>
            <a:picLocks noChangeAspect="1"/>
          </p:cNvPicPr>
          <p:nvPr/>
        </p:nvPicPr>
        <p:blipFill>
          <a:blip r:embed="rId2"/>
          <a:stretch>
            <a:fillRect/>
          </a:stretch>
        </p:blipFill>
        <p:spPr>
          <a:xfrm>
            <a:off x="-30729" y="0"/>
            <a:ext cx="618722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1156B0D5-CD92-3A4E-5E05-AA4D983A4A24}"/>
              </a:ext>
            </a:extLst>
          </p:cNvPr>
          <p:cNvSpPr/>
          <p:nvPr/>
        </p:nvSpPr>
        <p:spPr>
          <a:xfrm>
            <a:off x="17450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4268469767"/>
              </p:ext>
            </p:extLst>
          </p:nvPr>
        </p:nvGraphicFramePr>
        <p:xfrm>
          <a:off x="75000" y="283020"/>
          <a:ext cx="5969811" cy="3459480"/>
        </p:xfrm>
        <a:graphic>
          <a:graphicData uri="http://schemas.openxmlformats.org/drawingml/2006/table">
            <a:tbl>
              <a:tblPr firstRow="1" bandRow="1">
                <a:tableStyleId>{5C22544A-7EE6-4342-B048-85BDC9FD1C3A}</a:tableStyleId>
              </a:tblPr>
              <a:tblGrid>
                <a:gridCol w="1441698">
                  <a:extLst>
                    <a:ext uri="{9D8B030D-6E8A-4147-A177-3AD203B41FA5}">
                      <a16:colId xmlns:a16="http://schemas.microsoft.com/office/drawing/2014/main" val="1397519339"/>
                    </a:ext>
                  </a:extLst>
                </a:gridCol>
                <a:gridCol w="3208078">
                  <a:extLst>
                    <a:ext uri="{9D8B030D-6E8A-4147-A177-3AD203B41FA5}">
                      <a16:colId xmlns:a16="http://schemas.microsoft.com/office/drawing/2014/main" val="279180329"/>
                    </a:ext>
                  </a:extLst>
                </a:gridCol>
                <a:gridCol w="1320035">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8688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700" b="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342900" lvl="0" indent="-342900" algn="l">
                        <a:lnSpc>
                          <a:spcPct val="100000"/>
                        </a:lnSpc>
                        <a:buFont typeface="Symbol" panose="05050102010706020507" pitchFamily="18" charset="2"/>
                        <a:buChar char=""/>
                      </a:pPr>
                      <a:r>
                        <a:rPr lang="en-GB" sz="700" dirty="0">
                          <a:effectLst/>
                          <a:latin typeface="Calibri" panose="020F0502020204030204" pitchFamily="34" charset="0"/>
                          <a:ea typeface="Calibri" panose="020F0502020204030204" pitchFamily="34" charset="0"/>
                          <a:cs typeface="Calibri" panose="020F0502020204030204" pitchFamily="34" charset="0"/>
                        </a:rPr>
                        <a:t>Sensory circuit equipment has been expanded.  SENCO has ordered new sensory circuit equipment and the children have been using these in their sensory circuit breaks.  </a:t>
                      </a:r>
                    </a:p>
                    <a:p>
                      <a:pPr marL="342900" lvl="0" indent="-342900" algn="l">
                        <a:lnSpc>
                          <a:spcPct val="100000"/>
                        </a:lnSpc>
                        <a:buFont typeface="Symbol" panose="05050102010706020507" pitchFamily="18" charset="2"/>
                        <a:buChar char=""/>
                      </a:pPr>
                      <a:r>
                        <a:rPr lang="en-GB" sz="700" dirty="0">
                          <a:effectLst/>
                          <a:latin typeface="Calibri" panose="020F0502020204030204" pitchFamily="34" charset="0"/>
                          <a:ea typeface="Calibri" panose="020F0502020204030204" pitchFamily="34" charset="0"/>
                          <a:cs typeface="Calibri" panose="020F0502020204030204" pitchFamily="34" charset="0"/>
                        </a:rPr>
                        <a:t>Assembly on walk to school week promoted healthy lifestyle choices. Walk to school week, children were given a certificate if they had walked to school that week.</a:t>
                      </a:r>
                    </a:p>
                    <a:p>
                      <a:pPr marL="342900" lvl="0" indent="-342900" algn="l">
                        <a:lnSpc>
                          <a:spcPct val="100000"/>
                        </a:lnSpc>
                        <a:buFont typeface="Symbol" panose="05050102010706020507" pitchFamily="18" charset="2"/>
                        <a:buChar char=""/>
                      </a:pPr>
                      <a:r>
                        <a:rPr lang="en-GB" sz="700" dirty="0">
                          <a:effectLst/>
                          <a:latin typeface="Calibri" panose="020F0502020204030204" pitchFamily="34" charset="0"/>
                          <a:ea typeface="Calibri" panose="020F0502020204030204" pitchFamily="34" charset="0"/>
                          <a:cs typeface="Calibri" panose="020F0502020204030204" pitchFamily="34" charset="0"/>
                        </a:rPr>
                        <a:t>How children travelled to school was recorded on a sheet. </a:t>
                      </a:r>
                    </a:p>
                    <a:p>
                      <a:pPr marL="342900" lvl="0" indent="-342900" algn="l">
                        <a:lnSpc>
                          <a:spcPct val="100000"/>
                        </a:lnSpc>
                        <a:buFont typeface="Symbol" panose="05050102010706020507" pitchFamily="18" charset="2"/>
                        <a:buChar char=""/>
                      </a:pPr>
                      <a:r>
                        <a:rPr lang="en-GB" sz="700" dirty="0">
                          <a:effectLst/>
                          <a:latin typeface="Calibri" panose="020F0502020204030204" pitchFamily="34" charset="0"/>
                          <a:ea typeface="Calibri" panose="020F0502020204030204" pitchFamily="34" charset="0"/>
                          <a:cs typeface="Calibri" panose="020F0502020204030204" pitchFamily="34" charset="0"/>
                        </a:rPr>
                        <a:t>Children created a posters to promote walking to school. </a:t>
                      </a:r>
                    </a:p>
                    <a:p>
                      <a:pPr marL="342900" lvl="0" indent="-342900" algn="l">
                        <a:lnSpc>
                          <a:spcPct val="100000"/>
                        </a:lnSpc>
                        <a:buFont typeface="Symbol" panose="05050102010706020507" pitchFamily="18" charset="2"/>
                        <a:buChar char=""/>
                      </a:pPr>
                      <a:r>
                        <a:rPr lang="en-GB" sz="700" dirty="0">
                          <a:effectLst/>
                          <a:latin typeface="Calibri" panose="020F0502020204030204" pitchFamily="34" charset="0"/>
                          <a:ea typeface="Calibri" panose="020F0502020204030204" pitchFamily="34" charset="0"/>
                          <a:cs typeface="Calibri" panose="020F0502020204030204" pitchFamily="34" charset="0"/>
                        </a:rPr>
                        <a:t>Children given strawberries during whole school family picnic.</a:t>
                      </a:r>
                    </a:p>
                  </a:txBody>
                  <a:tcPr marL="114300" marR="11430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700"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We could have had some sporting personalities visit the school to encourage the children to participate in more sporting activities. </a:t>
                      </a:r>
                      <a:endParaRPr lang="en-US" sz="700" dirty="0">
                        <a:solidFill>
                          <a:schemeClr val="accent2">
                            <a:lumMod val="75000"/>
                          </a:schemeClr>
                        </a:solidFill>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4. </a:t>
                      </a:r>
                      <a:r>
                        <a:rPr lang="en-US" sz="7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342900" lvl="0" indent="-342900" algn="l">
                        <a:lnSpc>
                          <a:spcPct val="100000"/>
                        </a:lnSpc>
                        <a:buFont typeface="Symbol" panose="05050102010706020507" pitchFamily="18" charset="2"/>
                        <a:buChar char=""/>
                      </a:pPr>
                      <a:r>
                        <a:rPr lang="en-GB" sz="700" dirty="0">
                          <a:effectLst/>
                          <a:latin typeface="Calibri" panose="020F0502020204030204" pitchFamily="34" charset="0"/>
                          <a:ea typeface="Times New Roman" panose="02020603050405020304" pitchFamily="18" charset="0"/>
                        </a:rPr>
                        <a:t>PE leads regularly monitor and ordered new equipment when needed. Sports day equipment was reviewed and new equipment was ordered.  </a:t>
                      </a:r>
                      <a:endParaRPr lang="en-GB" sz="700" dirty="0">
                        <a:effectLst/>
                        <a:latin typeface="Times New Roman" panose="02020603050405020304" pitchFamily="18" charset="0"/>
                        <a:ea typeface="Times New Roman" panose="02020603050405020304" pitchFamily="18" charset="0"/>
                      </a:endParaRPr>
                    </a:p>
                    <a:p>
                      <a:pPr marL="342900" lvl="0" indent="-342900" algn="l">
                        <a:lnSpc>
                          <a:spcPct val="100000"/>
                        </a:lnSpc>
                        <a:buFont typeface="Symbol" panose="05050102010706020507" pitchFamily="18" charset="2"/>
                        <a:buChar char=""/>
                      </a:pPr>
                      <a:r>
                        <a:rPr lang="en-GB" sz="700" dirty="0">
                          <a:effectLst/>
                          <a:latin typeface="Calibri" panose="020F0502020204030204" pitchFamily="34" charset="0"/>
                          <a:ea typeface="Times New Roman" panose="02020603050405020304" pitchFamily="18" charset="0"/>
                        </a:rPr>
                        <a:t>Lunchtime clubs have been introduced.</a:t>
                      </a:r>
                      <a:endParaRPr lang="en-GB" sz="700" dirty="0">
                        <a:effectLst/>
                        <a:latin typeface="Times New Roman" panose="02020603050405020304" pitchFamily="18" charset="0"/>
                        <a:ea typeface="Times New Roman" panose="02020603050405020304" pitchFamily="18" charset="0"/>
                      </a:endParaRPr>
                    </a:p>
                    <a:p>
                      <a:pPr marL="342900" lvl="0" indent="-342900" algn="l">
                        <a:lnSpc>
                          <a:spcPct val="100000"/>
                        </a:lnSpc>
                        <a:buFont typeface="Symbol" panose="05050102010706020507" pitchFamily="18" charset="2"/>
                        <a:buChar char=""/>
                      </a:pPr>
                      <a:r>
                        <a:rPr lang="en-GB" sz="700" dirty="0">
                          <a:effectLst/>
                          <a:latin typeface="Calibri" panose="020F0502020204030204" pitchFamily="34" charset="0"/>
                          <a:ea typeface="Times New Roman" panose="02020603050405020304" pitchFamily="18" charset="0"/>
                        </a:rPr>
                        <a:t>After school clubs provision has improved drastically.  Children have been offered a range of sports clubs. </a:t>
                      </a:r>
                      <a:r>
                        <a:rPr lang="en-GB" sz="700" dirty="0" err="1">
                          <a:effectLst/>
                          <a:latin typeface="Calibri" panose="020F0502020204030204" pitchFamily="34" charset="0"/>
                          <a:ea typeface="Times New Roman" panose="02020603050405020304" pitchFamily="18" charset="0"/>
                        </a:rPr>
                        <a:t>Eg</a:t>
                      </a:r>
                      <a:r>
                        <a:rPr lang="en-GB" sz="700" dirty="0">
                          <a:effectLst/>
                          <a:latin typeface="Calibri" panose="020F0502020204030204" pitchFamily="34" charset="0"/>
                          <a:ea typeface="Times New Roman" panose="02020603050405020304" pitchFamily="18" charset="0"/>
                        </a:rPr>
                        <a:t>: Athletics, Tennis, Gymnastics, Football, Cross Country. </a:t>
                      </a:r>
                      <a:endParaRPr lang="en-GB" sz="700" dirty="0">
                        <a:effectLst/>
                        <a:latin typeface="Times New Roman" panose="02020603050405020304" pitchFamily="18" charset="0"/>
                        <a:ea typeface="Times New Roman" panose="02020603050405020304" pitchFamily="18" charset="0"/>
                      </a:endParaRPr>
                    </a:p>
                    <a:p>
                      <a:pPr marL="342900" lvl="0" indent="-342900" algn="l">
                        <a:lnSpc>
                          <a:spcPct val="100000"/>
                        </a:lnSpc>
                        <a:buFont typeface="Symbol" panose="05050102010706020507" pitchFamily="18" charset="2"/>
                        <a:buChar char=""/>
                      </a:pPr>
                      <a:r>
                        <a:rPr lang="en-GB" sz="700" dirty="0">
                          <a:effectLst/>
                          <a:latin typeface="Calibri" panose="020F0502020204030204" pitchFamily="34" charset="0"/>
                          <a:ea typeface="Times New Roman" panose="02020603050405020304" pitchFamily="18" charset="0"/>
                        </a:rPr>
                        <a:t>High intake of children engaging in after school clubs. </a:t>
                      </a:r>
                      <a:r>
                        <a:rPr lang="en-GB" sz="700" dirty="0" err="1">
                          <a:effectLst/>
                          <a:latin typeface="Calibri" panose="020F0502020204030204" pitchFamily="34" charset="0"/>
                          <a:ea typeface="Times New Roman" panose="02020603050405020304" pitchFamily="18" charset="0"/>
                        </a:rPr>
                        <a:t>Eg</a:t>
                      </a:r>
                      <a:r>
                        <a:rPr lang="en-GB" sz="700" dirty="0">
                          <a:effectLst/>
                          <a:latin typeface="Calibri" panose="020F0502020204030204" pitchFamily="34" charset="0"/>
                          <a:ea typeface="Times New Roman" panose="02020603050405020304" pitchFamily="18" charset="0"/>
                        </a:rPr>
                        <a:t>: 55 children wanted to take part in Tennis club in Summer 2.  </a:t>
                      </a:r>
                      <a:endParaRPr lang="en-GB" sz="700" dirty="0">
                        <a:effectLst/>
                        <a:latin typeface="Times New Roman" panose="02020603050405020304" pitchFamily="18" charset="0"/>
                        <a:ea typeface="Times New Roman" panose="02020603050405020304" pitchFamily="18" charset="0"/>
                      </a:endParaRPr>
                    </a:p>
                  </a:txBody>
                  <a:tcPr marL="114300" marR="11430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7000"/>
                        </a:lnSpc>
                        <a:spcAft>
                          <a:spcPts val="800"/>
                        </a:spcAft>
                      </a:pPr>
                      <a:r>
                        <a:rPr lang="en-GB" sz="700" dirty="0">
                          <a:effectLst/>
                          <a:latin typeface="Calibri" panose="020F0502020204030204" pitchFamily="34" charset="0"/>
                          <a:ea typeface="Calibri" panose="020F0502020204030204" pitchFamily="34" charset="0"/>
                          <a:cs typeface="Times New Roman" panose="02020603050405020304" pitchFamily="18" charset="0"/>
                        </a:rPr>
                        <a:t>The more unusual/ Unfamiliar sporting events were not entered.</a:t>
                      </a:r>
                    </a:p>
                    <a:p>
                      <a:pPr algn="l">
                        <a:lnSpc>
                          <a:spcPct val="107000"/>
                        </a:lnSpc>
                        <a:spcAft>
                          <a:spcPts val="800"/>
                        </a:spcAft>
                      </a:pPr>
                      <a:r>
                        <a:rPr lang="en-GB" sz="7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Some equipment is not being looked after/lost. </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5. </a:t>
                      </a:r>
                      <a:r>
                        <a:rPr lang="en-US" sz="7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GB" sz="700"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We have participate in more NFSSP competitions throughout the year ensuring both boys and girls participation.  We have participated in lots of competitions throughout the year. </a:t>
                      </a:r>
                      <a:r>
                        <a:rPr lang="en-GB" sz="700" kern="1200" dirty="0" err="1">
                          <a:solidFill>
                            <a:schemeClr val="dk1"/>
                          </a:solidFill>
                          <a:effectLst/>
                          <a:latin typeface="Calibri" panose="020F0502020204030204" pitchFamily="34" charset="0"/>
                          <a:ea typeface="Calibri" panose="020F0502020204030204" pitchFamily="34" charset="0"/>
                          <a:cs typeface="Calibri" panose="020F0502020204030204" pitchFamily="34" charset="0"/>
                        </a:rPr>
                        <a:t>Eg</a:t>
                      </a:r>
                      <a:r>
                        <a:rPr lang="en-GB" sz="700"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 Girls and Boys Football, rugby competition</a:t>
                      </a:r>
                      <a:endParaRPr lang="en-US" sz="700" dirty="0">
                        <a:solidFill>
                          <a:schemeClr val="accent3"/>
                        </a:solidFill>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700"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We could not attend some competitions/events due to staffing. </a:t>
                      </a:r>
                      <a:endParaRPr lang="en-US" sz="700" dirty="0">
                        <a:solidFill>
                          <a:schemeClr val="accent3"/>
                        </a:solidFill>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(2025/2026)</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2083327"/>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1050" dirty="0"/>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1050" dirty="0"/>
              <a:t>Consider which of the 5 key areas improvements will be focusing on:</a:t>
            </a:r>
          </a:p>
          <a:p>
            <a:pPr marL="228600" indent="-228600">
              <a:lnSpc>
                <a:spcPct val="124000"/>
              </a:lnSpc>
              <a:buFont typeface="+mj-lt"/>
              <a:buAutoNum type="arabicPeriod"/>
            </a:pPr>
            <a:r>
              <a:rPr lang="en-US" sz="1050" dirty="0"/>
              <a:t>Increasing confidence, knowledge and skills of all staff in teaching PE and sporting activities prioritising CPD and training where needed.</a:t>
            </a:r>
          </a:p>
          <a:p>
            <a:pPr marL="228600" indent="-228600">
              <a:lnSpc>
                <a:spcPct val="124000"/>
              </a:lnSpc>
              <a:buFont typeface="+mj-lt"/>
              <a:buAutoNum type="arabicPeriod"/>
            </a:pPr>
            <a:r>
              <a:rPr lang="en-US" sz="1050" dirty="0"/>
              <a:t>Increasing engagement of all pupils in regular physical activity and sporting activities</a:t>
            </a:r>
          </a:p>
          <a:p>
            <a:pPr marL="228600" indent="-228600">
              <a:lnSpc>
                <a:spcPct val="124000"/>
              </a:lnSpc>
              <a:buFont typeface="+mj-lt"/>
              <a:buAutoNum type="arabicPeriod"/>
            </a:pPr>
            <a:r>
              <a:rPr lang="en-US" sz="1050" dirty="0"/>
              <a:t>Raising the profile of PE and sport across the school, to support whole school improvement</a:t>
            </a:r>
          </a:p>
          <a:p>
            <a:pPr marL="228600" indent="-228600">
              <a:lnSpc>
                <a:spcPct val="124000"/>
              </a:lnSpc>
              <a:buFont typeface="+mj-lt"/>
              <a:buAutoNum type="arabicPeriod"/>
            </a:pPr>
            <a:r>
              <a:rPr lang="en-US" sz="1050" dirty="0"/>
              <a:t>Offer a broader and more equal experience of a range of sports and physical activities to all pupils and ensure equal access to sport for boys and girls</a:t>
            </a:r>
          </a:p>
          <a:p>
            <a:pPr marL="228600" indent="-228600">
              <a:lnSpc>
                <a:spcPct val="124000"/>
              </a:lnSpc>
              <a:buFont typeface="+mj-lt"/>
              <a:buAutoNum type="arabicPeriod"/>
            </a:pPr>
            <a:r>
              <a:rPr lang="en-US" sz="1050" dirty="0"/>
              <a:t>Increasing participation in competitive sport</a:t>
            </a:r>
          </a:p>
        </p:txBody>
      </p:sp>
    </p:spTree>
    <p:extLst>
      <p:ext uri="{BB962C8B-B14F-4D97-AF65-F5344CB8AC3E}">
        <p14:creationId xmlns:p14="http://schemas.microsoft.com/office/powerpoint/2010/main" val="33567919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172240"/>
            <a:ext cx="3613895" cy="523220"/>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Your objective: </a:t>
            </a:r>
            <a:r>
              <a:rPr lang="en-US" sz="800" dirty="0">
                <a:effectLst/>
                <a:latin typeface="Calibri" panose="020F0502020204030204" pitchFamily="34" charset="0"/>
                <a:cs typeface="Calibri" panose="020F0502020204030204" pitchFamily="34" charset="0"/>
              </a:rPr>
              <a:t>Increasing confidence, knowledge and skills of all staff in teaching PE and sporting activities </a:t>
            </a:r>
            <a:r>
              <a:rPr lang="en-US" sz="800" dirty="0" err="1">
                <a:effectLst/>
                <a:latin typeface="Calibri" panose="020F0502020204030204" pitchFamily="34" charset="0"/>
                <a:cs typeface="Calibri" panose="020F0502020204030204" pitchFamily="34" charset="0"/>
              </a:rPr>
              <a:t>prioritising</a:t>
            </a:r>
            <a:r>
              <a:rPr lang="en-US" sz="800" dirty="0">
                <a:effectLst/>
                <a:latin typeface="Calibri" panose="020F0502020204030204" pitchFamily="34" charset="0"/>
                <a:cs typeface="Calibri" panose="020F0502020204030204" pitchFamily="34" charset="0"/>
              </a:rPr>
              <a:t> CPD and training where needed</a:t>
            </a:r>
            <a:endParaRPr lang="en-US" sz="800" dirty="0">
              <a:latin typeface="Calibri" panose="020F0502020204030204" pitchFamily="34" charset="0"/>
              <a:cs typeface="Calibri" panose="020F0502020204030204" pitchFamily="34" charset="0"/>
            </a:endParaRPr>
          </a:p>
          <a:p>
            <a:endParaRPr lang="en-US" sz="1000" b="1" dirty="0">
              <a:latin typeface="Calibri" panose="020F0502020204030204" pitchFamily="34" charset="0"/>
              <a:cs typeface="Calibri" panose="020F0502020204030204" pitchFamily="34" charset="0"/>
            </a:endParaRPr>
          </a:p>
        </p:txBody>
      </p:sp>
      <p:graphicFrame>
        <p:nvGraphicFramePr>
          <p:cNvPr id="5" name="Table 4">
            <a:extLst>
              <a:ext uri="{FF2B5EF4-FFF2-40B4-BE49-F238E27FC236}">
                <a16:creationId xmlns:a16="http://schemas.microsoft.com/office/drawing/2014/main" id="{F0477A34-6993-9246-FC0C-49BD67304B48}"/>
              </a:ext>
            </a:extLst>
          </p:cNvPr>
          <p:cNvGraphicFramePr>
            <a:graphicFrameLocks noGrp="1"/>
          </p:cNvGraphicFramePr>
          <p:nvPr>
            <p:extLst>
              <p:ext uri="{D42A27DB-BD31-4B8C-83A1-F6EECF244321}">
                <p14:modId xmlns:p14="http://schemas.microsoft.com/office/powerpoint/2010/main" val="3032748124"/>
              </p:ext>
            </p:extLst>
          </p:nvPr>
        </p:nvGraphicFramePr>
        <p:xfrm>
          <a:off x="294842" y="694098"/>
          <a:ext cx="5530128" cy="370332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158240">
                  <a:extLst>
                    <a:ext uri="{9D8B030D-6E8A-4147-A177-3AD203B41FA5}">
                      <a16:colId xmlns:a16="http://schemas.microsoft.com/office/drawing/2014/main" val="3874769663"/>
                    </a:ext>
                  </a:extLst>
                </a:gridCol>
                <a:gridCol w="1417320">
                  <a:extLst>
                    <a:ext uri="{9D8B030D-6E8A-4147-A177-3AD203B41FA5}">
                      <a16:colId xmlns:a16="http://schemas.microsoft.com/office/drawing/2014/main" val="279180329"/>
                    </a:ext>
                  </a:extLst>
                </a:gridCol>
                <a:gridCol w="1516380">
                  <a:extLst>
                    <a:ext uri="{9D8B030D-6E8A-4147-A177-3AD203B41FA5}">
                      <a16:colId xmlns:a16="http://schemas.microsoft.com/office/drawing/2014/main" val="1419483341"/>
                    </a:ext>
                  </a:extLst>
                </a:gridCol>
                <a:gridCol w="940550">
                  <a:extLst>
                    <a:ext uri="{9D8B030D-6E8A-4147-A177-3AD203B41FA5}">
                      <a16:colId xmlns:a16="http://schemas.microsoft.com/office/drawing/2014/main" val="1532179531"/>
                    </a:ext>
                  </a:extLst>
                </a:gridCol>
              </a:tblGrid>
              <a:tr h="280574">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655389">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 typeface="Arial" panose="020B0604020202020204" pitchFamily="34" charset="0"/>
                        <a:buChar char="•"/>
                      </a:pPr>
                      <a:r>
                        <a:rPr lang="en-US" sz="700" dirty="0">
                          <a:solidFill>
                            <a:schemeClr val="accent1">
                              <a:lumMod val="75000"/>
                            </a:schemeClr>
                          </a:solidFill>
                          <a:latin typeface="Calibri" panose="020F0502020204030204" pitchFamily="34" charset="0"/>
                          <a:cs typeface="Calibri" panose="020F0502020204030204" pitchFamily="34" charset="0"/>
                        </a:rPr>
                        <a:t>Coach new lunchtime staff on how to increase children’s physical activity at lunchtime. </a:t>
                      </a:r>
                    </a:p>
                    <a:p>
                      <a:pPr marL="171450" indent="-171450" algn="l">
                        <a:lnSpc>
                          <a:spcPct val="100000"/>
                        </a:lnSpc>
                        <a:buFont typeface="Arial" panose="020B0604020202020204" pitchFamily="34" charset="0"/>
                        <a:buChar char="•"/>
                      </a:pPr>
                      <a:r>
                        <a:rPr lang="en-US" sz="700" dirty="0">
                          <a:solidFill>
                            <a:schemeClr val="accent1">
                              <a:lumMod val="75000"/>
                            </a:schemeClr>
                          </a:solidFill>
                          <a:latin typeface="Calibri" panose="020F0502020204030204" pitchFamily="34" charset="0"/>
                          <a:cs typeface="Calibri" panose="020F0502020204030204" pitchFamily="34" charset="0"/>
                        </a:rPr>
                        <a:t>Increase confidence of new staff to the school (ECT’S) teaching PE</a:t>
                      </a:r>
                    </a:p>
                    <a:p>
                      <a:pPr marL="171450" indent="-171450" algn="l">
                        <a:lnSpc>
                          <a:spcPct val="100000"/>
                        </a:lnSpc>
                        <a:buFont typeface="Arial" panose="020B0604020202020204" pitchFamily="34" charset="0"/>
                        <a:buChar char="•"/>
                      </a:pPr>
                      <a:r>
                        <a:rPr lang="en-US" sz="700" dirty="0">
                          <a:solidFill>
                            <a:schemeClr val="accent1">
                              <a:lumMod val="75000"/>
                            </a:schemeClr>
                          </a:solidFill>
                          <a:latin typeface="Calibri" panose="020F0502020204030204" pitchFamily="34" charset="0"/>
                          <a:cs typeface="Calibri" panose="020F0502020204030204" pitchFamily="34" charset="0"/>
                        </a:rPr>
                        <a:t>Children will be able to recall key vocabulary taught. </a:t>
                      </a:r>
                    </a:p>
                    <a:p>
                      <a:pPr marL="171450" indent="-171450" algn="l">
                        <a:lnSpc>
                          <a:spcPct val="100000"/>
                        </a:lnSpc>
                        <a:buFont typeface="Arial" panose="020B0604020202020204" pitchFamily="34" charset="0"/>
                        <a:buChar char="•"/>
                      </a:pPr>
                      <a:endParaRPr lang="en-US" sz="700" dirty="0">
                        <a:solidFill>
                          <a:schemeClr val="accent1">
                            <a:lumMod val="75000"/>
                          </a:schemeClr>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 typeface="Arial" panose="020B0604020202020204" pitchFamily="34" charset="0"/>
                        <a:buChar char="•"/>
                      </a:pPr>
                      <a:r>
                        <a:rPr lang="en-US" sz="700" dirty="0">
                          <a:solidFill>
                            <a:schemeClr val="accent1">
                              <a:lumMod val="75000"/>
                            </a:schemeClr>
                          </a:solidFill>
                          <a:latin typeface="Calibri" panose="020F0502020204030204" pitchFamily="34" charset="0"/>
                          <a:cs typeface="Calibri" panose="020F0502020204030204" pitchFamily="34" charset="0"/>
                        </a:rPr>
                        <a:t>Personal Development Lead to coach new lunchtime staff  - </a:t>
                      </a:r>
                      <a:r>
                        <a:rPr lang="en-US" sz="700" dirty="0" err="1">
                          <a:solidFill>
                            <a:schemeClr val="accent1">
                              <a:lumMod val="75000"/>
                            </a:schemeClr>
                          </a:solidFill>
                          <a:latin typeface="Calibri" panose="020F0502020204030204" pitchFamily="34" charset="0"/>
                          <a:cs typeface="Calibri" panose="020F0502020204030204" pitchFamily="34" charset="0"/>
                        </a:rPr>
                        <a:t>Eg</a:t>
                      </a:r>
                      <a:r>
                        <a:rPr lang="en-US" sz="700" dirty="0">
                          <a:solidFill>
                            <a:schemeClr val="accent1">
                              <a:lumMod val="75000"/>
                            </a:schemeClr>
                          </a:solidFill>
                          <a:latin typeface="Calibri" panose="020F0502020204030204" pitchFamily="34" charset="0"/>
                          <a:cs typeface="Calibri" panose="020F0502020204030204" pitchFamily="34" charset="0"/>
                        </a:rPr>
                        <a:t>: What games they could lead. </a:t>
                      </a:r>
                    </a:p>
                    <a:p>
                      <a:pPr marL="171450" indent="-171450" algn="l">
                        <a:lnSpc>
                          <a:spcPct val="100000"/>
                        </a:lnSpc>
                        <a:buFont typeface="Arial" panose="020B0604020202020204" pitchFamily="34" charset="0"/>
                        <a:buChar char="•"/>
                      </a:pPr>
                      <a:r>
                        <a:rPr lang="en-US" sz="700" dirty="0">
                          <a:solidFill>
                            <a:schemeClr val="accent1">
                              <a:lumMod val="75000"/>
                            </a:schemeClr>
                          </a:solidFill>
                          <a:latin typeface="Calibri" panose="020F0502020204030204" pitchFamily="34" charset="0"/>
                          <a:cs typeface="Calibri" panose="020F0502020204030204" pitchFamily="34" charset="0"/>
                        </a:rPr>
                        <a:t>PE Lead to observe new staff teaching PE and coach them through what a typical lesson would look like. </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solidFill>
                            <a:schemeClr val="accent1">
                              <a:lumMod val="75000"/>
                            </a:schemeClr>
                          </a:solidFill>
                          <a:latin typeface="Calibri" panose="020F0502020204030204" pitchFamily="34" charset="0"/>
                          <a:cs typeface="Calibri" panose="020F0502020204030204" pitchFamily="34" charset="0"/>
                        </a:rPr>
                        <a:t>PE Lead to ensure that planning includes key vocab the children need to know.</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solidFill>
                            <a:schemeClr val="accent1">
                              <a:lumMod val="75000"/>
                            </a:schemeClr>
                          </a:solidFill>
                          <a:latin typeface="Calibri" panose="020F0502020204030204" pitchFamily="34" charset="0"/>
                          <a:cs typeface="Calibri" panose="020F0502020204030204" pitchFamily="34" charset="0"/>
                        </a:rPr>
                        <a:t> Training for all staff via NFSSP</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solidFill>
                            <a:schemeClr val="accent1">
                              <a:lumMod val="75000"/>
                            </a:schemeClr>
                          </a:solidFill>
                          <a:latin typeface="Calibri" panose="020F0502020204030204" pitchFamily="34" charset="0"/>
                          <a:cs typeface="Calibri" panose="020F0502020204030204" pitchFamily="34" charset="0"/>
                        </a:rPr>
                        <a:t>PE lead to attend training in November</a:t>
                      </a:r>
                    </a:p>
                    <a:p>
                      <a:pPr marL="171450" indent="-171450" algn="l">
                        <a:lnSpc>
                          <a:spcPct val="100000"/>
                        </a:lnSpc>
                        <a:buFont typeface="Arial" panose="020B0604020202020204" pitchFamily="34" charset="0"/>
                        <a:buChar char="•"/>
                      </a:pPr>
                      <a:endParaRPr lang="en-US" sz="700" dirty="0">
                        <a:solidFill>
                          <a:schemeClr val="accent1">
                            <a:lumMod val="75000"/>
                          </a:schemeClr>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700" dirty="0">
                          <a:solidFill>
                            <a:schemeClr val="accent1">
                              <a:lumMod val="75000"/>
                            </a:schemeClr>
                          </a:solidFill>
                          <a:latin typeface="Calibri" panose="020F0502020204030204" pitchFamily="34" charset="0"/>
                          <a:cs typeface="Calibri" panose="020F0502020204030204" pitchFamily="34" charset="0"/>
                        </a:rPr>
                        <a:t>Children positively engaging in physical activity at lunchtimes. </a:t>
                      </a:r>
                    </a:p>
                    <a:p>
                      <a:pPr algn="l">
                        <a:lnSpc>
                          <a:spcPct val="100000"/>
                        </a:lnSpc>
                      </a:pPr>
                      <a:endParaRPr lang="en-US" sz="700" dirty="0">
                        <a:solidFill>
                          <a:schemeClr val="accent1">
                            <a:lumMod val="75000"/>
                          </a:schemeClr>
                        </a:solidFill>
                        <a:latin typeface="Calibri" panose="020F0502020204030204" pitchFamily="34" charset="0"/>
                        <a:cs typeface="Calibri" panose="020F0502020204030204" pitchFamily="34" charset="0"/>
                      </a:endParaRPr>
                    </a:p>
                    <a:p>
                      <a:pPr algn="l">
                        <a:lnSpc>
                          <a:spcPct val="100000"/>
                        </a:lnSpc>
                      </a:pPr>
                      <a:r>
                        <a:rPr lang="en-US" sz="700" dirty="0">
                          <a:solidFill>
                            <a:schemeClr val="accent1">
                              <a:lumMod val="75000"/>
                            </a:schemeClr>
                          </a:solidFill>
                          <a:latin typeface="Calibri" panose="020F0502020204030204" pitchFamily="34" charset="0"/>
                          <a:cs typeface="Calibri" panose="020F0502020204030204" pitchFamily="34" charset="0"/>
                        </a:rPr>
                        <a:t>New staff will confidently teach PE. </a:t>
                      </a:r>
                    </a:p>
                    <a:p>
                      <a:pPr algn="l">
                        <a:lnSpc>
                          <a:spcPct val="100000"/>
                        </a:lnSpc>
                      </a:pPr>
                      <a:endParaRPr lang="en-US" sz="700" dirty="0">
                        <a:solidFill>
                          <a:schemeClr val="accent1">
                            <a:lumMod val="75000"/>
                          </a:schemeClr>
                        </a:solidFill>
                        <a:latin typeface="Calibri" panose="020F0502020204030204" pitchFamily="34" charset="0"/>
                        <a:cs typeface="Calibri" panose="020F0502020204030204" pitchFamily="34" charset="0"/>
                      </a:endParaRPr>
                    </a:p>
                    <a:p>
                      <a:pPr algn="l">
                        <a:lnSpc>
                          <a:spcPct val="100000"/>
                        </a:lnSpc>
                      </a:pPr>
                      <a:r>
                        <a:rPr lang="en-US" sz="700" dirty="0">
                          <a:solidFill>
                            <a:schemeClr val="accent1">
                              <a:lumMod val="75000"/>
                            </a:schemeClr>
                          </a:solidFill>
                          <a:latin typeface="Calibri" panose="020F0502020204030204" pitchFamily="34" charset="0"/>
                          <a:cs typeface="Calibri" panose="020F0502020204030204" pitchFamily="34" charset="0"/>
                        </a:rPr>
                        <a:t>Children will use new vocabulary taught during PE lessons and begin to use it in their everyday language.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700" dirty="0">
                          <a:solidFill>
                            <a:schemeClr val="accent1">
                              <a:lumMod val="75000"/>
                            </a:schemeClr>
                          </a:solidFill>
                          <a:latin typeface="Calibri" panose="020F0502020204030204" pitchFamily="34" charset="0"/>
                          <a:cs typeface="Calibri" panose="020F0502020204030204" pitchFamily="34" charset="0"/>
                        </a:rPr>
                        <a:t>Children happily engaging in physical activities at lunchtimes. </a:t>
                      </a:r>
                    </a:p>
                    <a:p>
                      <a:pPr algn="l">
                        <a:lnSpc>
                          <a:spcPct val="100000"/>
                        </a:lnSpc>
                      </a:pPr>
                      <a:r>
                        <a:rPr lang="en-US" sz="700" dirty="0">
                          <a:solidFill>
                            <a:schemeClr val="accent1">
                              <a:lumMod val="75000"/>
                            </a:schemeClr>
                          </a:solidFill>
                          <a:latin typeface="Calibri" panose="020F0502020204030204" pitchFamily="34" charset="0"/>
                          <a:cs typeface="Calibri" panose="020F0502020204030204" pitchFamily="34" charset="0"/>
                        </a:rPr>
                        <a:t>New staff are confident when teaching a variety of sports.</a:t>
                      </a:r>
                    </a:p>
                    <a:p>
                      <a:pPr algn="l">
                        <a:lnSpc>
                          <a:spcPct val="100000"/>
                        </a:lnSpc>
                      </a:pPr>
                      <a:r>
                        <a:rPr lang="en-US" sz="700" dirty="0">
                          <a:solidFill>
                            <a:schemeClr val="accent1">
                              <a:lumMod val="75000"/>
                            </a:schemeClr>
                          </a:solidFill>
                          <a:latin typeface="Calibri" panose="020F0502020204030204" pitchFamily="34" charset="0"/>
                          <a:cs typeface="Calibri" panose="020F0502020204030204" pitchFamily="34" charset="0"/>
                        </a:rPr>
                        <a:t>More children are recalling key vocabulary and explaining what it means.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280574">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1192441">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450" dirty="0">
                        <a:solidFill>
                          <a:schemeClr val="accent1">
                            <a:lumMod val="75000"/>
                          </a:schemeClr>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accent1">
                            <a:lumMod val="75000"/>
                          </a:schemeClr>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accent1">
                            <a:lumMod val="75000"/>
                          </a:schemeClr>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accent1">
                            <a:lumMod val="75000"/>
                          </a:schemeClr>
                        </a:solidFill>
                        <a:latin typeface="Calibri" panose="020F0502020204030204" pitchFamily="34" charset="0"/>
                        <a:cs typeface="Calibri" panose="020F0502020204030204" pitchFamily="34" charset="0"/>
                      </a:endParaRPr>
                    </a:p>
                    <a:p>
                      <a:pPr algn="l">
                        <a:lnSpc>
                          <a:spcPct val="100000"/>
                        </a:lnSpc>
                      </a:pPr>
                      <a:r>
                        <a:rPr lang="en-US" sz="600" dirty="0">
                          <a:solidFill>
                            <a:schemeClr val="accent1">
                              <a:lumMod val="75000"/>
                            </a:schemeClr>
                          </a:solidFill>
                          <a:latin typeface="Calibri" panose="020F0502020204030204" pitchFamily="34" charset="0"/>
                          <a:cs typeface="Calibri" panose="020F0502020204030204" pitchFamily="34" charset="0"/>
                        </a:rPr>
                        <a:t>£2600</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4D9D6A-7411-40C9-965E-7457BD54A90C}"/>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91322DC1-2CDD-2B47-52E3-284DA2572464}"/>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A82E9F88-1B1C-26C8-B3CD-7BBEBB78FFD9}"/>
              </a:ext>
            </a:extLst>
          </p:cNvPr>
          <p:cNvSpPr txBox="1"/>
          <p:nvPr/>
        </p:nvSpPr>
        <p:spPr>
          <a:xfrm>
            <a:off x="241825" y="172240"/>
            <a:ext cx="3559359" cy="523220"/>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Your objective: </a:t>
            </a:r>
            <a:r>
              <a:rPr lang="en-US" sz="8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800" dirty="0">
              <a:latin typeface="Calibri" panose="020F0502020204030204" pitchFamily="34" charset="0"/>
              <a:cs typeface="Calibri" panose="020F0502020204030204" pitchFamily="34" charset="0"/>
            </a:endParaRPr>
          </a:p>
          <a:p>
            <a:endParaRPr lang="en-US" sz="10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2BBD5956-553C-B2C1-20E4-5C544653068D}"/>
              </a:ext>
            </a:extLst>
          </p:cNvPr>
          <p:cNvGraphicFramePr>
            <a:graphicFrameLocks noGrp="1"/>
          </p:cNvGraphicFramePr>
          <p:nvPr>
            <p:extLst>
              <p:ext uri="{D42A27DB-BD31-4B8C-83A1-F6EECF244321}">
                <p14:modId xmlns:p14="http://schemas.microsoft.com/office/powerpoint/2010/main" val="203394811"/>
              </p:ext>
            </p:extLst>
          </p:nvPr>
        </p:nvGraphicFramePr>
        <p:xfrm>
          <a:off x="294842" y="694098"/>
          <a:ext cx="5530128" cy="345948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158240">
                  <a:extLst>
                    <a:ext uri="{9D8B030D-6E8A-4147-A177-3AD203B41FA5}">
                      <a16:colId xmlns:a16="http://schemas.microsoft.com/office/drawing/2014/main" val="3874769663"/>
                    </a:ext>
                  </a:extLst>
                </a:gridCol>
                <a:gridCol w="1417320">
                  <a:extLst>
                    <a:ext uri="{9D8B030D-6E8A-4147-A177-3AD203B41FA5}">
                      <a16:colId xmlns:a16="http://schemas.microsoft.com/office/drawing/2014/main" val="279180329"/>
                    </a:ext>
                  </a:extLst>
                </a:gridCol>
                <a:gridCol w="1516380">
                  <a:extLst>
                    <a:ext uri="{9D8B030D-6E8A-4147-A177-3AD203B41FA5}">
                      <a16:colId xmlns:a16="http://schemas.microsoft.com/office/drawing/2014/main" val="1419483341"/>
                    </a:ext>
                  </a:extLst>
                </a:gridCol>
                <a:gridCol w="94055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 typeface="Arial" panose="020B0604020202020204" pitchFamily="34" charset="0"/>
                        <a:buChar char="•"/>
                      </a:pPr>
                      <a:r>
                        <a:rPr lang="en-US" sz="600" dirty="0">
                          <a:solidFill>
                            <a:srgbClr val="7030A0"/>
                          </a:solidFill>
                          <a:latin typeface="Calibri" panose="020F0502020204030204" pitchFamily="34" charset="0"/>
                          <a:cs typeface="Calibri" panose="020F0502020204030204" pitchFamily="34" charset="0"/>
                        </a:rPr>
                        <a:t>Continue to log the physical activity level in both schools</a:t>
                      </a:r>
                    </a:p>
                    <a:p>
                      <a:pPr marL="171450" indent="-171450" algn="l">
                        <a:lnSpc>
                          <a:spcPct val="100000"/>
                        </a:lnSpc>
                        <a:buFont typeface="Arial" panose="020B0604020202020204" pitchFamily="34" charset="0"/>
                        <a:buChar char="•"/>
                      </a:pPr>
                      <a:endParaRPr lang="en-US" sz="600" dirty="0">
                        <a:solidFill>
                          <a:srgbClr val="7030A0"/>
                        </a:solidFill>
                        <a:latin typeface="Calibri" panose="020F0502020204030204" pitchFamily="34" charset="0"/>
                        <a:cs typeface="Calibri" panose="020F0502020204030204" pitchFamily="34" charset="0"/>
                      </a:endParaRPr>
                    </a:p>
                    <a:p>
                      <a:pPr marL="171450" indent="-171450" algn="l">
                        <a:lnSpc>
                          <a:spcPct val="100000"/>
                        </a:lnSpc>
                        <a:buFont typeface="Arial" panose="020B0604020202020204" pitchFamily="34" charset="0"/>
                        <a:buChar char="•"/>
                      </a:pPr>
                      <a:r>
                        <a:rPr lang="en-US" sz="600" dirty="0">
                          <a:solidFill>
                            <a:srgbClr val="7030A0"/>
                          </a:solidFill>
                          <a:latin typeface="Calibri" panose="020F0502020204030204" pitchFamily="34" charset="0"/>
                          <a:cs typeface="Calibri" panose="020F0502020204030204" pitchFamily="34" charset="0"/>
                        </a:rPr>
                        <a:t>Provide opportunities for children to participate in unusual sports</a:t>
                      </a:r>
                    </a:p>
                    <a:p>
                      <a:pPr marL="171450" indent="-171450" algn="l">
                        <a:lnSpc>
                          <a:spcPct val="100000"/>
                        </a:lnSpc>
                        <a:buFont typeface="Arial" panose="020B0604020202020204" pitchFamily="34" charset="0"/>
                        <a:buChar char="•"/>
                      </a:pPr>
                      <a:endParaRPr lang="en-US" sz="600" dirty="0">
                        <a:solidFill>
                          <a:srgbClr val="7030A0"/>
                        </a:solidFill>
                        <a:latin typeface="Calibri" panose="020F0502020204030204" pitchFamily="34" charset="0"/>
                        <a:cs typeface="Calibri" panose="020F0502020204030204" pitchFamily="34" charset="0"/>
                      </a:endParaRPr>
                    </a:p>
                    <a:p>
                      <a:pPr marL="171450" indent="-171450" algn="l">
                        <a:lnSpc>
                          <a:spcPct val="100000"/>
                        </a:lnSpc>
                        <a:buFont typeface="Arial" panose="020B0604020202020204" pitchFamily="34" charset="0"/>
                        <a:buChar char="•"/>
                      </a:pPr>
                      <a:r>
                        <a:rPr lang="en-US" sz="600" dirty="0">
                          <a:solidFill>
                            <a:srgbClr val="7030A0"/>
                          </a:solidFill>
                          <a:latin typeface="Calibri" panose="020F0502020204030204" pitchFamily="34" charset="0"/>
                          <a:cs typeface="Calibri" panose="020F0502020204030204" pitchFamily="34" charset="0"/>
                        </a:rPr>
                        <a:t>PE lead to use tracker to highlight pupils who do not engage in much physical activity and encourage them to participate in sporting events to represent the school.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 typeface="Arial" panose="020B0604020202020204" pitchFamily="34" charset="0"/>
                        <a:buChar char="•"/>
                      </a:pPr>
                      <a:r>
                        <a:rPr lang="en-US" sz="600" dirty="0">
                          <a:solidFill>
                            <a:srgbClr val="7030A0"/>
                          </a:solidFill>
                          <a:latin typeface="Calibri" panose="020F0502020204030204" pitchFamily="34" charset="0"/>
                          <a:cs typeface="Calibri" panose="020F0502020204030204" pitchFamily="34" charset="0"/>
                        </a:rPr>
                        <a:t>PE Lead to collect data of what physical activity all children in both schools do in and out of school. </a:t>
                      </a:r>
                    </a:p>
                    <a:p>
                      <a:pPr marL="171450" indent="-171450" algn="l">
                        <a:lnSpc>
                          <a:spcPct val="100000"/>
                        </a:lnSpc>
                        <a:buFont typeface="Arial" panose="020B0604020202020204" pitchFamily="34" charset="0"/>
                        <a:buChar char="•"/>
                      </a:pPr>
                      <a:r>
                        <a:rPr lang="en-US" sz="600" dirty="0">
                          <a:solidFill>
                            <a:srgbClr val="7030A0"/>
                          </a:solidFill>
                          <a:latin typeface="Calibri" panose="020F0502020204030204" pitchFamily="34" charset="0"/>
                          <a:cs typeface="Calibri" panose="020F0502020204030204" pitchFamily="34" charset="0"/>
                        </a:rPr>
                        <a:t>Provide a range of different sporting after school/lunchtime clubs </a:t>
                      </a:r>
                    </a:p>
                    <a:p>
                      <a:pPr marL="171450" indent="-171450" algn="l">
                        <a:lnSpc>
                          <a:spcPct val="100000"/>
                        </a:lnSpc>
                        <a:buFont typeface="Arial" panose="020B0604020202020204" pitchFamily="34" charset="0"/>
                        <a:buChar char="•"/>
                      </a:pPr>
                      <a:r>
                        <a:rPr lang="en-US" sz="600" dirty="0">
                          <a:solidFill>
                            <a:srgbClr val="7030A0"/>
                          </a:solidFill>
                          <a:latin typeface="Calibri" panose="020F0502020204030204" pitchFamily="34" charset="0"/>
                          <a:cs typeface="Calibri" panose="020F0502020204030204" pitchFamily="34" charset="0"/>
                        </a:rPr>
                        <a:t>Invite outside agency's to provide different sporting opportunities. </a:t>
                      </a:r>
                    </a:p>
                    <a:p>
                      <a:pPr marL="171450" indent="-171450" algn="l">
                        <a:lnSpc>
                          <a:spcPct val="100000"/>
                        </a:lnSpc>
                        <a:buFont typeface="Arial" panose="020B0604020202020204" pitchFamily="34" charset="0"/>
                        <a:buChar char="•"/>
                      </a:pPr>
                      <a:r>
                        <a:rPr lang="en-US" sz="600" dirty="0">
                          <a:solidFill>
                            <a:srgbClr val="7030A0"/>
                          </a:solidFill>
                          <a:latin typeface="Calibri" panose="020F0502020204030204" pitchFamily="34" charset="0"/>
                          <a:cs typeface="Calibri" panose="020F0502020204030204" pitchFamily="34" charset="0"/>
                        </a:rPr>
                        <a:t>PE  Lead will choose children who do not engage in little to no physical activity outside of lesson to participate in sporting events. </a:t>
                      </a:r>
                    </a:p>
                    <a:p>
                      <a:pPr marL="171450" indent="-171450" algn="l">
                        <a:lnSpc>
                          <a:spcPct val="100000"/>
                        </a:lnSpc>
                        <a:buFont typeface="Arial" panose="020B0604020202020204" pitchFamily="34" charset="0"/>
                        <a:buChar char="•"/>
                      </a:pPr>
                      <a:r>
                        <a:rPr lang="en-US" sz="600" dirty="0">
                          <a:solidFill>
                            <a:srgbClr val="7030A0"/>
                          </a:solidFill>
                          <a:latin typeface="Calibri" panose="020F0502020204030204" pitchFamily="34" charset="0"/>
                          <a:cs typeface="Calibri" panose="020F0502020204030204" pitchFamily="34" charset="0"/>
                        </a:rPr>
                        <a:t>Attend </a:t>
                      </a:r>
                      <a:r>
                        <a:rPr lang="en-US" sz="600" dirty="0" err="1">
                          <a:solidFill>
                            <a:srgbClr val="7030A0"/>
                          </a:solidFill>
                          <a:latin typeface="Calibri" panose="020F0502020204030204" pitchFamily="34" charset="0"/>
                          <a:cs typeface="Calibri" panose="020F0502020204030204" pitchFamily="34" charset="0"/>
                        </a:rPr>
                        <a:t>iinclusion</a:t>
                      </a:r>
                      <a:r>
                        <a:rPr lang="en-US" sz="600" dirty="0">
                          <a:solidFill>
                            <a:srgbClr val="7030A0"/>
                          </a:solidFill>
                          <a:latin typeface="Calibri" panose="020F0502020204030204" pitchFamily="34" charset="0"/>
                          <a:cs typeface="Calibri" panose="020F0502020204030204" pitchFamily="34" charset="0"/>
                        </a:rPr>
                        <a:t> </a:t>
                      </a:r>
                      <a:r>
                        <a:rPr lang="en-US" sz="600" dirty="0" err="1">
                          <a:solidFill>
                            <a:srgbClr val="7030A0"/>
                          </a:solidFill>
                          <a:latin typeface="Calibri" panose="020F0502020204030204" pitchFamily="34" charset="0"/>
                          <a:cs typeface="Calibri" panose="020F0502020204030204" pitchFamily="34" charset="0"/>
                        </a:rPr>
                        <a:t>spports</a:t>
                      </a:r>
                      <a:r>
                        <a:rPr lang="en-US" sz="600" dirty="0">
                          <a:solidFill>
                            <a:srgbClr val="7030A0"/>
                          </a:solidFill>
                          <a:latin typeface="Calibri" panose="020F0502020204030204" pitchFamily="34" charset="0"/>
                          <a:cs typeface="Calibri" panose="020F0502020204030204" pitchFamily="34" charset="0"/>
                        </a:rPr>
                        <a:t> events targeting specific groups of children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rgbClr val="7030A0"/>
                          </a:solidFill>
                          <a:latin typeface="Calibri" panose="020F0502020204030204" pitchFamily="34" charset="0"/>
                          <a:cs typeface="Calibri" panose="020F0502020204030204" pitchFamily="34" charset="0"/>
                        </a:rPr>
                        <a:t>Different children being chosen for sporting events/competitions to increase their level of physical exercise.</a:t>
                      </a:r>
                    </a:p>
                    <a:p>
                      <a:pPr algn="l">
                        <a:lnSpc>
                          <a:spcPct val="100000"/>
                        </a:lnSpc>
                      </a:pPr>
                      <a:r>
                        <a:rPr lang="en-US" sz="600" dirty="0">
                          <a:solidFill>
                            <a:srgbClr val="7030A0"/>
                          </a:solidFill>
                          <a:latin typeface="Calibri" panose="020F0502020204030204" pitchFamily="34" charset="0"/>
                          <a:cs typeface="Calibri" panose="020F0502020204030204" pitchFamily="34" charset="0"/>
                        </a:rPr>
                        <a:t>An increase of pupils engaging in a wide range of sports.  </a:t>
                      </a:r>
                    </a:p>
                    <a:p>
                      <a:pPr algn="l">
                        <a:lnSpc>
                          <a:spcPct val="100000"/>
                        </a:lnSpc>
                      </a:pPr>
                      <a:endParaRPr lang="en-US" sz="600" dirty="0">
                        <a:solidFill>
                          <a:srgbClr val="7030A0"/>
                        </a:solidFill>
                        <a:latin typeface="Calibri" panose="020F0502020204030204" pitchFamily="34" charset="0"/>
                        <a:cs typeface="Calibri" panose="020F0502020204030204" pitchFamily="34" charset="0"/>
                      </a:endParaRPr>
                    </a:p>
                    <a:p>
                      <a:pPr algn="l">
                        <a:lnSpc>
                          <a:spcPct val="100000"/>
                        </a:lnSpc>
                      </a:pPr>
                      <a:r>
                        <a:rPr lang="en-US" sz="600" dirty="0">
                          <a:solidFill>
                            <a:srgbClr val="7030A0"/>
                          </a:solidFill>
                          <a:latin typeface="Calibri" panose="020F0502020204030204" pitchFamily="34" charset="0"/>
                          <a:cs typeface="Calibri" panose="020F0502020204030204" pitchFamily="34" charset="0"/>
                        </a:rPr>
                        <a:t>An increase of children participating/representing the school in sporting activities who do not usually volunteer to participate in sporting events.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rgbClr val="7030A0"/>
                          </a:solidFill>
                          <a:latin typeface="Calibri" panose="020F0502020204030204" pitchFamily="34" charset="0"/>
                          <a:cs typeface="Calibri" panose="020F0502020204030204" pitchFamily="34" charset="0"/>
                        </a:rPr>
                        <a:t>Children’s levels of physical movements increasing. </a:t>
                      </a:r>
                    </a:p>
                    <a:p>
                      <a:pPr algn="l">
                        <a:lnSpc>
                          <a:spcPct val="100000"/>
                        </a:lnSpc>
                      </a:pPr>
                      <a:r>
                        <a:rPr lang="en-US" sz="600" dirty="0">
                          <a:solidFill>
                            <a:srgbClr val="7030A0"/>
                          </a:solidFill>
                          <a:latin typeface="Calibri" panose="020F0502020204030204" pitchFamily="34" charset="0"/>
                          <a:cs typeface="Calibri" panose="020F0502020204030204" pitchFamily="34" charset="0"/>
                        </a:rPr>
                        <a:t>An increase in children’s engagement in different sports.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450" dirty="0">
                        <a:solidFill>
                          <a:srgbClr val="7030A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rgbClr val="7030A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rgbClr val="7030A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rgbClr val="7030A0"/>
                        </a:solidFill>
                        <a:latin typeface="Calibri" panose="020F0502020204030204" pitchFamily="34" charset="0"/>
                        <a:cs typeface="Calibri" panose="020F0502020204030204" pitchFamily="34" charset="0"/>
                      </a:endParaRPr>
                    </a:p>
                    <a:p>
                      <a:pPr algn="l">
                        <a:lnSpc>
                          <a:spcPct val="100000"/>
                        </a:lnSpc>
                      </a:pPr>
                      <a:r>
                        <a:rPr lang="en-US" sz="600" dirty="0">
                          <a:solidFill>
                            <a:srgbClr val="7030A0"/>
                          </a:solidFill>
                          <a:latin typeface="Calibri" panose="020F0502020204030204" pitchFamily="34" charset="0"/>
                          <a:cs typeface="Calibri" panose="020F0502020204030204" pitchFamily="34" charset="0"/>
                        </a:rPr>
                        <a:t>£2400</a:t>
                      </a:r>
                    </a:p>
                    <a:p>
                      <a:pPr algn="l">
                        <a:lnSpc>
                          <a:spcPct val="100000"/>
                        </a:lnSpc>
                      </a:pPr>
                      <a:endParaRPr lang="en-US" sz="600" dirty="0">
                        <a:solidFill>
                          <a:srgbClr val="7030A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2973267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AE574A-0620-4E1B-DFDE-411AC81DCD3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257FFA36-C719-87C0-57B5-AF85FCC95ECD}"/>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3595F43-1DB0-3C76-5D1D-F2B796CC4C35}"/>
              </a:ext>
            </a:extLst>
          </p:cNvPr>
          <p:cNvSpPr txBox="1"/>
          <p:nvPr/>
        </p:nvSpPr>
        <p:spPr>
          <a:xfrm>
            <a:off x="241825" y="172240"/>
            <a:ext cx="3559359" cy="523220"/>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Your objective: </a:t>
            </a:r>
            <a:r>
              <a:rPr lang="en-US" sz="8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800" b="0" dirty="0">
              <a:latin typeface="Calibri" panose="020F0502020204030204" pitchFamily="34" charset="0"/>
              <a:cs typeface="Calibri" panose="020F0502020204030204" pitchFamily="34" charset="0"/>
            </a:endParaRPr>
          </a:p>
          <a:p>
            <a:r>
              <a:rPr lang="en-US" sz="1000" b="1" dirty="0">
                <a:latin typeface="Calibri" panose="020F0502020204030204" pitchFamily="34" charset="0"/>
                <a:cs typeface="Calibri" panose="020F0502020204030204" pitchFamily="34" charset="0"/>
              </a:rPr>
              <a:t> </a:t>
            </a:r>
          </a:p>
        </p:txBody>
      </p:sp>
      <p:graphicFrame>
        <p:nvGraphicFramePr>
          <p:cNvPr id="2" name="Table 1">
            <a:extLst>
              <a:ext uri="{FF2B5EF4-FFF2-40B4-BE49-F238E27FC236}">
                <a16:creationId xmlns:a16="http://schemas.microsoft.com/office/drawing/2014/main" id="{211CECEF-178D-3E46-7577-CC8146C1119C}"/>
              </a:ext>
            </a:extLst>
          </p:cNvPr>
          <p:cNvGraphicFramePr>
            <a:graphicFrameLocks noGrp="1"/>
          </p:cNvGraphicFramePr>
          <p:nvPr>
            <p:extLst>
              <p:ext uri="{D42A27DB-BD31-4B8C-83A1-F6EECF244321}">
                <p14:modId xmlns:p14="http://schemas.microsoft.com/office/powerpoint/2010/main" val="1943944004"/>
              </p:ext>
            </p:extLst>
          </p:nvPr>
        </p:nvGraphicFramePr>
        <p:xfrm>
          <a:off x="294842" y="694098"/>
          <a:ext cx="5530128" cy="370332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158240">
                  <a:extLst>
                    <a:ext uri="{9D8B030D-6E8A-4147-A177-3AD203B41FA5}">
                      <a16:colId xmlns:a16="http://schemas.microsoft.com/office/drawing/2014/main" val="3874769663"/>
                    </a:ext>
                  </a:extLst>
                </a:gridCol>
                <a:gridCol w="1417320">
                  <a:extLst>
                    <a:ext uri="{9D8B030D-6E8A-4147-A177-3AD203B41FA5}">
                      <a16:colId xmlns:a16="http://schemas.microsoft.com/office/drawing/2014/main" val="279180329"/>
                    </a:ext>
                  </a:extLst>
                </a:gridCol>
                <a:gridCol w="1516380">
                  <a:extLst>
                    <a:ext uri="{9D8B030D-6E8A-4147-A177-3AD203B41FA5}">
                      <a16:colId xmlns:a16="http://schemas.microsoft.com/office/drawing/2014/main" val="1419483341"/>
                    </a:ext>
                  </a:extLst>
                </a:gridCol>
                <a:gridCol w="94055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solidFill>
                            <a:srgbClr val="00B050"/>
                          </a:solidFill>
                          <a:latin typeface="Calibri" panose="020F0502020204030204" pitchFamily="34" charset="0"/>
                          <a:cs typeface="Calibri" panose="020F0502020204030204" pitchFamily="34" charset="0"/>
                        </a:rPr>
                        <a:t>Continue to spread awareness of different sporting events/competitions. </a:t>
                      </a:r>
                    </a:p>
                    <a:p>
                      <a:pPr marL="171450" indent="-171450" algn="l">
                        <a:lnSpc>
                          <a:spcPct val="100000"/>
                        </a:lnSpc>
                        <a:buFont typeface="Arial" panose="020B0604020202020204" pitchFamily="34" charset="0"/>
                        <a:buChar char="•"/>
                      </a:pPr>
                      <a:r>
                        <a:rPr lang="en-US" sz="700" dirty="0">
                          <a:solidFill>
                            <a:schemeClr val="accent3"/>
                          </a:solidFill>
                          <a:latin typeface="Calibri" panose="020F0502020204030204" pitchFamily="34" charset="0"/>
                          <a:cs typeface="Calibri" panose="020F0502020204030204" pitchFamily="34" charset="0"/>
                        </a:rPr>
                        <a:t>In increase of children’s participation in a variety of sports.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 typeface="Arial" panose="020B0604020202020204" pitchFamily="34" charset="0"/>
                        <a:buChar char="•"/>
                      </a:pPr>
                      <a:r>
                        <a:rPr lang="en-US" sz="700" dirty="0">
                          <a:solidFill>
                            <a:schemeClr val="accent3"/>
                          </a:solidFill>
                          <a:latin typeface="Calibri" panose="020F0502020204030204" pitchFamily="34" charset="0"/>
                          <a:cs typeface="Calibri" panose="020F0502020204030204" pitchFamily="34" charset="0"/>
                        </a:rPr>
                        <a:t>PE lead to mention in assembly's the success of pupils participating in sporting events. </a:t>
                      </a:r>
                    </a:p>
                    <a:p>
                      <a:pPr marL="171450" indent="-171450" algn="l">
                        <a:lnSpc>
                          <a:spcPct val="100000"/>
                        </a:lnSpc>
                        <a:buFont typeface="Arial" panose="020B0604020202020204" pitchFamily="34" charset="0"/>
                        <a:buChar char="•"/>
                      </a:pPr>
                      <a:endParaRPr lang="en-US" sz="700" dirty="0">
                        <a:solidFill>
                          <a:schemeClr val="accent3"/>
                        </a:solidFill>
                        <a:latin typeface="Calibri" panose="020F0502020204030204" pitchFamily="34" charset="0"/>
                        <a:cs typeface="Calibri" panose="020F0502020204030204" pitchFamily="34" charset="0"/>
                      </a:endParaRP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solidFill>
                            <a:srgbClr val="00B050"/>
                          </a:solidFill>
                          <a:latin typeface="Calibri" panose="020F0502020204030204" pitchFamily="34" charset="0"/>
                          <a:cs typeface="Calibri" panose="020F0502020204030204" pitchFamily="34" charset="0"/>
                        </a:rPr>
                        <a:t>Inviting a sporting personality to speak to the children about their sport</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solidFill>
                            <a:srgbClr val="00B050"/>
                          </a:solidFill>
                          <a:latin typeface="Calibri" panose="020F0502020204030204" pitchFamily="34" charset="0"/>
                          <a:cs typeface="Calibri" panose="020F0502020204030204" pitchFamily="34" charset="0"/>
                        </a:rPr>
                        <a:t>Create and maintain a whole school sports/PE calendar to loo at whole provision</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solidFill>
                            <a:srgbClr val="00B050"/>
                          </a:solidFill>
                          <a:latin typeface="Calibri" panose="020F0502020204030204" pitchFamily="34" charset="0"/>
                          <a:cs typeface="Calibri" panose="020F0502020204030204" pitchFamily="34" charset="0"/>
                        </a:rPr>
                        <a:t>Expand sensory circuits exercise equipment to promote exercise as self </a:t>
                      </a:r>
                      <a:r>
                        <a:rPr lang="en-US" sz="700" dirty="0" err="1">
                          <a:solidFill>
                            <a:srgbClr val="00B050"/>
                          </a:solidFill>
                          <a:latin typeface="Calibri" panose="020F0502020204030204" pitchFamily="34" charset="0"/>
                          <a:cs typeface="Calibri" panose="020F0502020204030204" pitchFamily="34" charset="0"/>
                        </a:rPr>
                        <a:t>regulationtechnique</a:t>
                      </a:r>
                      <a:r>
                        <a:rPr lang="en-US" sz="700" dirty="0">
                          <a:solidFill>
                            <a:srgbClr val="00B050"/>
                          </a:solidFill>
                          <a:latin typeface="Calibri" panose="020F0502020204030204" pitchFamily="34" charset="0"/>
                          <a:cs typeface="Calibri" panose="020F0502020204030204" pitchFamily="34" charset="0"/>
                        </a:rPr>
                        <a:t>.</a:t>
                      </a:r>
                    </a:p>
                    <a:p>
                      <a:pPr marL="171450" indent="-171450" algn="l">
                        <a:lnSpc>
                          <a:spcPct val="100000"/>
                        </a:lnSpc>
                        <a:buFont typeface="Arial" panose="020B0604020202020204" pitchFamily="34" charset="0"/>
                        <a:buChar char="•"/>
                      </a:pPr>
                      <a:endParaRPr lang="en-US" sz="700" dirty="0">
                        <a:solidFill>
                          <a:schemeClr val="accent3"/>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700" dirty="0">
                          <a:solidFill>
                            <a:schemeClr val="accent3"/>
                          </a:solidFill>
                          <a:latin typeface="Calibri" panose="020F0502020204030204" pitchFamily="34" charset="0"/>
                          <a:cs typeface="Calibri" panose="020F0502020204030204" pitchFamily="34" charset="0"/>
                        </a:rPr>
                        <a:t>An increase of children participating in sporting events. </a:t>
                      </a:r>
                    </a:p>
                    <a:p>
                      <a:pPr algn="l">
                        <a:lnSpc>
                          <a:spcPct val="100000"/>
                        </a:lnSpc>
                      </a:pPr>
                      <a:endParaRPr lang="en-US" sz="700" dirty="0">
                        <a:solidFill>
                          <a:schemeClr val="accent3"/>
                        </a:solidFill>
                        <a:latin typeface="Calibri" panose="020F0502020204030204" pitchFamily="34" charset="0"/>
                        <a:cs typeface="Calibri" panose="020F0502020204030204" pitchFamily="34" charset="0"/>
                      </a:endParaRPr>
                    </a:p>
                    <a:p>
                      <a:pPr algn="l">
                        <a:lnSpc>
                          <a:spcPct val="100000"/>
                        </a:lnSpc>
                      </a:pPr>
                      <a:endParaRPr lang="en-US" sz="700" dirty="0">
                        <a:solidFill>
                          <a:schemeClr val="accent3"/>
                        </a:solidFill>
                        <a:latin typeface="Calibri" panose="020F0502020204030204" pitchFamily="34" charset="0"/>
                        <a:cs typeface="Calibri" panose="020F0502020204030204" pitchFamily="34" charset="0"/>
                      </a:endParaRPr>
                    </a:p>
                    <a:p>
                      <a:pPr algn="l">
                        <a:lnSpc>
                          <a:spcPct val="100000"/>
                        </a:lnSpc>
                      </a:pPr>
                      <a:r>
                        <a:rPr lang="en-US" sz="700" dirty="0">
                          <a:solidFill>
                            <a:schemeClr val="accent3"/>
                          </a:solidFill>
                          <a:latin typeface="Calibri" panose="020F0502020204030204" pitchFamily="34" charset="0"/>
                          <a:cs typeface="Calibri" panose="020F0502020204030204" pitchFamily="34" charset="0"/>
                        </a:rPr>
                        <a:t>Children are inspired by this visitor and then there will be an increase in children participating in sporting events.</a:t>
                      </a:r>
                    </a:p>
                    <a:p>
                      <a:pPr algn="l">
                        <a:lnSpc>
                          <a:spcPct val="100000"/>
                        </a:lnSpc>
                      </a:pPr>
                      <a:r>
                        <a:rPr lang="en-US" sz="700" dirty="0">
                          <a:solidFill>
                            <a:schemeClr val="accent3"/>
                          </a:solidFill>
                          <a:latin typeface="Calibri" panose="020F0502020204030204" pitchFamily="34" charset="0"/>
                          <a:cs typeface="Calibri" panose="020F0502020204030204" pitchFamily="34" charset="0"/>
                        </a:rPr>
                        <a:t>Children will have a positive mindset about sports and physical activity.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700" dirty="0">
                          <a:solidFill>
                            <a:schemeClr val="accent3"/>
                          </a:solidFill>
                          <a:latin typeface="Calibri" panose="020F0502020204030204" pitchFamily="34" charset="0"/>
                          <a:cs typeface="Calibri" panose="020F0502020204030204" pitchFamily="34" charset="0"/>
                        </a:rPr>
                        <a:t>More children especially SEN and PP children wanting to participate in sporting events.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accent3"/>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accent3"/>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accent3"/>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accent3"/>
                        </a:solidFill>
                        <a:latin typeface="Calibri" panose="020F0502020204030204" pitchFamily="34" charset="0"/>
                        <a:cs typeface="Calibri" panose="020F0502020204030204" pitchFamily="34" charset="0"/>
                      </a:endParaRPr>
                    </a:p>
                    <a:p>
                      <a:pPr algn="l">
                        <a:lnSpc>
                          <a:spcPct val="100000"/>
                        </a:lnSpc>
                      </a:pPr>
                      <a:r>
                        <a:rPr lang="en-US" sz="600" dirty="0">
                          <a:solidFill>
                            <a:schemeClr val="accent3"/>
                          </a:solidFill>
                          <a:latin typeface="Calibri" panose="020F0502020204030204" pitchFamily="34" charset="0"/>
                          <a:cs typeface="Calibri" panose="020F0502020204030204" pitchFamily="34" charset="0"/>
                        </a:rPr>
                        <a:t>£1000</a:t>
                      </a:r>
                    </a:p>
                    <a:p>
                      <a:pPr algn="l">
                        <a:lnSpc>
                          <a:spcPct val="100000"/>
                        </a:lnSpc>
                      </a:pPr>
                      <a:endParaRPr lang="en-US" sz="600" dirty="0">
                        <a:solidFill>
                          <a:schemeClr val="accent3"/>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7603912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AE574A-0620-4E1B-DFDE-411AC81DCD3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257FFA36-C719-87C0-57B5-AF85FCC95ECD}"/>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3595F43-1DB0-3C76-5D1D-F2B796CC4C35}"/>
              </a:ext>
            </a:extLst>
          </p:cNvPr>
          <p:cNvSpPr txBox="1"/>
          <p:nvPr/>
        </p:nvSpPr>
        <p:spPr>
          <a:xfrm>
            <a:off x="241825" y="172240"/>
            <a:ext cx="3842495" cy="523220"/>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Your objective: </a:t>
            </a:r>
            <a:r>
              <a:rPr lang="en-US" sz="8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800" dirty="0">
              <a:latin typeface="Calibri" panose="020F0502020204030204" pitchFamily="34" charset="0"/>
              <a:cs typeface="Calibri" panose="020F0502020204030204" pitchFamily="34" charset="0"/>
            </a:endParaRPr>
          </a:p>
          <a:p>
            <a:endParaRPr lang="en-US" sz="10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211CECEF-178D-3E46-7577-CC8146C1119C}"/>
              </a:ext>
            </a:extLst>
          </p:cNvPr>
          <p:cNvGraphicFramePr>
            <a:graphicFrameLocks noGrp="1"/>
          </p:cNvGraphicFramePr>
          <p:nvPr>
            <p:extLst>
              <p:ext uri="{D42A27DB-BD31-4B8C-83A1-F6EECF244321}">
                <p14:modId xmlns:p14="http://schemas.microsoft.com/office/powerpoint/2010/main" val="3257913638"/>
              </p:ext>
            </p:extLst>
          </p:nvPr>
        </p:nvGraphicFramePr>
        <p:xfrm>
          <a:off x="294842" y="694098"/>
          <a:ext cx="5530128" cy="2377348"/>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158240">
                  <a:extLst>
                    <a:ext uri="{9D8B030D-6E8A-4147-A177-3AD203B41FA5}">
                      <a16:colId xmlns:a16="http://schemas.microsoft.com/office/drawing/2014/main" val="3874769663"/>
                    </a:ext>
                  </a:extLst>
                </a:gridCol>
                <a:gridCol w="1417320">
                  <a:extLst>
                    <a:ext uri="{9D8B030D-6E8A-4147-A177-3AD203B41FA5}">
                      <a16:colId xmlns:a16="http://schemas.microsoft.com/office/drawing/2014/main" val="279180329"/>
                    </a:ext>
                  </a:extLst>
                </a:gridCol>
                <a:gridCol w="1516380">
                  <a:extLst>
                    <a:ext uri="{9D8B030D-6E8A-4147-A177-3AD203B41FA5}">
                      <a16:colId xmlns:a16="http://schemas.microsoft.com/office/drawing/2014/main" val="1419483341"/>
                    </a:ext>
                  </a:extLst>
                </a:gridCol>
                <a:gridCol w="940550">
                  <a:extLst>
                    <a:ext uri="{9D8B030D-6E8A-4147-A177-3AD203B41FA5}">
                      <a16:colId xmlns:a16="http://schemas.microsoft.com/office/drawing/2014/main" val="1532179531"/>
                    </a:ext>
                  </a:extLst>
                </a:gridCol>
              </a:tblGrid>
              <a:tr h="362954">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2014394">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 typeface="Arial" panose="020B0604020202020204" pitchFamily="34" charset="0"/>
                        <a:buChar char="•"/>
                      </a:pPr>
                      <a:r>
                        <a:rPr lang="en-US" sz="700" dirty="0">
                          <a:solidFill>
                            <a:schemeClr val="accent3"/>
                          </a:solidFill>
                          <a:latin typeface="Calibri" panose="020F0502020204030204" pitchFamily="34" charset="0"/>
                          <a:cs typeface="Calibri" panose="020F0502020204030204" pitchFamily="34" charset="0"/>
                        </a:rPr>
                        <a:t>Children to have opportunities to access a variety of different sports after school. </a:t>
                      </a:r>
                    </a:p>
                    <a:p>
                      <a:pPr marL="171450" indent="-171450" algn="l">
                        <a:lnSpc>
                          <a:spcPct val="100000"/>
                        </a:lnSpc>
                        <a:buFont typeface="Arial" panose="020B0604020202020204" pitchFamily="34" charset="0"/>
                        <a:buChar char="•"/>
                      </a:pPr>
                      <a:endParaRPr lang="en-US" sz="700" dirty="0">
                        <a:solidFill>
                          <a:schemeClr val="accent3"/>
                        </a:solidFill>
                        <a:latin typeface="Calibri" panose="020F0502020204030204" pitchFamily="34" charset="0"/>
                        <a:cs typeface="Calibri" panose="020F0502020204030204" pitchFamily="34" charset="0"/>
                      </a:endParaRPr>
                    </a:p>
                    <a:p>
                      <a:pPr marL="171450" indent="-171450" algn="l">
                        <a:lnSpc>
                          <a:spcPct val="100000"/>
                        </a:lnSpc>
                        <a:buFont typeface="Arial" panose="020B0604020202020204" pitchFamily="34" charset="0"/>
                        <a:buChar char="•"/>
                      </a:pPr>
                      <a:r>
                        <a:rPr lang="en-US" sz="700" dirty="0">
                          <a:solidFill>
                            <a:schemeClr val="accent3"/>
                          </a:solidFill>
                          <a:latin typeface="Calibri" panose="020F0502020204030204" pitchFamily="34" charset="0"/>
                          <a:cs typeface="Calibri" panose="020F0502020204030204" pitchFamily="34" charset="0"/>
                        </a:rPr>
                        <a:t>Children to engage in different sporting activities at lunchtime. </a:t>
                      </a:r>
                    </a:p>
                    <a:p>
                      <a:pPr marL="171450" indent="-171450" algn="l">
                        <a:lnSpc>
                          <a:spcPct val="100000"/>
                        </a:lnSpc>
                        <a:buFont typeface="Arial" panose="020B0604020202020204" pitchFamily="34" charset="0"/>
                        <a:buChar char="•"/>
                      </a:pPr>
                      <a:endParaRPr lang="en-US" sz="700" dirty="0">
                        <a:solidFill>
                          <a:schemeClr val="accent3"/>
                        </a:solidFill>
                        <a:latin typeface="Calibri" panose="020F0502020204030204" pitchFamily="34" charset="0"/>
                        <a:cs typeface="Calibri" panose="020F0502020204030204" pitchFamily="34" charset="0"/>
                      </a:endParaRPr>
                    </a:p>
                    <a:p>
                      <a:pPr marL="171450" indent="-171450" algn="l">
                        <a:lnSpc>
                          <a:spcPct val="100000"/>
                        </a:lnSpc>
                        <a:buFont typeface="Arial" panose="020B0604020202020204" pitchFamily="34" charset="0"/>
                        <a:buChar char="•"/>
                      </a:pPr>
                      <a:endParaRPr lang="en-US" sz="700" dirty="0">
                        <a:solidFill>
                          <a:schemeClr val="accent3"/>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 typeface="Arial" panose="020B0604020202020204" pitchFamily="34" charset="0"/>
                        <a:buChar char="•"/>
                      </a:pPr>
                      <a:r>
                        <a:rPr lang="en-US" sz="700" dirty="0">
                          <a:solidFill>
                            <a:schemeClr val="accent3"/>
                          </a:solidFill>
                          <a:latin typeface="Calibri" panose="020F0502020204030204" pitchFamily="34" charset="0"/>
                          <a:cs typeface="Calibri" panose="020F0502020204030204" pitchFamily="34" charset="0"/>
                        </a:rPr>
                        <a:t>School to offer a variety of after school clubs for children from Year R to Year 6.</a:t>
                      </a:r>
                    </a:p>
                    <a:p>
                      <a:pPr marL="171450" indent="-171450" algn="l">
                        <a:lnSpc>
                          <a:spcPct val="100000"/>
                        </a:lnSpc>
                        <a:buFont typeface="Arial" panose="020B0604020202020204" pitchFamily="34" charset="0"/>
                        <a:buChar char="•"/>
                      </a:pPr>
                      <a:r>
                        <a:rPr lang="en-US" sz="700" dirty="0">
                          <a:solidFill>
                            <a:schemeClr val="accent3"/>
                          </a:solidFill>
                          <a:latin typeface="Calibri" panose="020F0502020204030204" pitchFamily="34" charset="0"/>
                          <a:cs typeface="Calibri" panose="020F0502020204030204" pitchFamily="34" charset="0"/>
                        </a:rPr>
                        <a:t>PE Lead to buy new sports equipment for lunchtimes and to teach children how to use it safely.  </a:t>
                      </a:r>
                    </a:p>
                    <a:p>
                      <a:pPr marL="171450" indent="-171450" algn="l">
                        <a:lnSpc>
                          <a:spcPct val="100000"/>
                        </a:lnSpc>
                        <a:buFont typeface="Arial" panose="020B0604020202020204" pitchFamily="34" charset="0"/>
                        <a:buChar char="•"/>
                      </a:pPr>
                      <a:r>
                        <a:rPr lang="en-US" sz="700" dirty="0">
                          <a:solidFill>
                            <a:schemeClr val="accent3"/>
                          </a:solidFill>
                          <a:latin typeface="Calibri" panose="020F0502020204030204" pitchFamily="34" charset="0"/>
                          <a:cs typeface="Calibri" panose="020F0502020204030204" pitchFamily="34" charset="0"/>
                        </a:rPr>
                        <a:t>Provide Top up swimming in Key stage2</a:t>
                      </a:r>
                    </a:p>
                    <a:p>
                      <a:pPr marL="171450" indent="-171450" algn="l">
                        <a:lnSpc>
                          <a:spcPct val="100000"/>
                        </a:lnSpc>
                        <a:buFont typeface="Arial" panose="020B0604020202020204" pitchFamily="34" charset="0"/>
                        <a:buChar char="•"/>
                      </a:pPr>
                      <a:r>
                        <a:rPr lang="en-US" sz="700" dirty="0" err="1">
                          <a:solidFill>
                            <a:schemeClr val="accent3"/>
                          </a:solidFill>
                          <a:latin typeface="Calibri" panose="020F0502020204030204" pitchFamily="34" charset="0"/>
                          <a:cs typeface="Calibri" panose="020F0502020204030204" pitchFamily="34" charset="0"/>
                        </a:rPr>
                        <a:t>Bikeability</a:t>
                      </a:r>
                      <a:r>
                        <a:rPr lang="en-US" sz="700" dirty="0">
                          <a:solidFill>
                            <a:schemeClr val="accent3"/>
                          </a:solidFill>
                          <a:latin typeface="Calibri" panose="020F0502020204030204" pitchFamily="34" charset="0"/>
                          <a:cs typeface="Calibri" panose="020F0502020204030204" pitchFamily="34" charset="0"/>
                        </a:rPr>
                        <a:t> for year 6</a:t>
                      </a:r>
                    </a:p>
                    <a:p>
                      <a:pPr marL="171450" indent="-171450" algn="l">
                        <a:lnSpc>
                          <a:spcPct val="100000"/>
                        </a:lnSpc>
                        <a:buFont typeface="Arial" panose="020B0604020202020204" pitchFamily="34" charset="0"/>
                        <a:buChar char="•"/>
                      </a:pPr>
                      <a:r>
                        <a:rPr lang="en-US" sz="700" dirty="0">
                          <a:solidFill>
                            <a:schemeClr val="accent3"/>
                          </a:solidFill>
                          <a:latin typeface="Calibri" panose="020F0502020204030204" pitchFamily="34" charset="0"/>
                          <a:cs typeface="Calibri" panose="020F0502020204030204" pitchFamily="34" charset="0"/>
                        </a:rPr>
                        <a:t>Link with secondary to provide taster days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700" dirty="0">
                          <a:solidFill>
                            <a:schemeClr val="accent3"/>
                          </a:solidFill>
                          <a:latin typeface="Calibri" panose="020F0502020204030204" pitchFamily="34" charset="0"/>
                          <a:cs typeface="Calibri" panose="020F0502020204030204" pitchFamily="34" charset="0"/>
                        </a:rPr>
                        <a:t>Clubs to have a high engagement . </a:t>
                      </a:r>
                    </a:p>
                    <a:p>
                      <a:pPr algn="l">
                        <a:lnSpc>
                          <a:spcPct val="100000"/>
                        </a:lnSpc>
                      </a:pPr>
                      <a:endParaRPr lang="en-US" sz="700" dirty="0">
                        <a:solidFill>
                          <a:schemeClr val="accent3"/>
                        </a:solidFill>
                        <a:latin typeface="Calibri" panose="020F0502020204030204" pitchFamily="34" charset="0"/>
                        <a:cs typeface="Calibri" panose="020F0502020204030204" pitchFamily="34" charset="0"/>
                      </a:endParaRPr>
                    </a:p>
                    <a:p>
                      <a:pPr algn="l">
                        <a:lnSpc>
                          <a:spcPct val="100000"/>
                        </a:lnSpc>
                      </a:pPr>
                      <a:r>
                        <a:rPr lang="en-US" sz="700" dirty="0">
                          <a:solidFill>
                            <a:schemeClr val="accent3"/>
                          </a:solidFill>
                          <a:latin typeface="Calibri" panose="020F0502020204030204" pitchFamily="34" charset="0"/>
                          <a:cs typeface="Calibri" panose="020F0502020204030204" pitchFamily="34" charset="0"/>
                        </a:rPr>
                        <a:t>Children engaging in a range of sports. </a:t>
                      </a:r>
                    </a:p>
                    <a:p>
                      <a:pPr algn="l">
                        <a:lnSpc>
                          <a:spcPct val="100000"/>
                        </a:lnSpc>
                      </a:pPr>
                      <a:endParaRPr lang="en-US" sz="700" dirty="0">
                        <a:solidFill>
                          <a:schemeClr val="accent3"/>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700" dirty="0">
                          <a:solidFill>
                            <a:schemeClr val="accent3"/>
                          </a:solidFill>
                          <a:latin typeface="Calibri" panose="020F0502020204030204" pitchFamily="34" charset="0"/>
                          <a:cs typeface="Calibri" panose="020F0502020204030204" pitchFamily="34" charset="0"/>
                        </a:rPr>
                        <a:t>Children to have an equal experience of a variety of sporting opportunities.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graphicFrame>
        <p:nvGraphicFramePr>
          <p:cNvPr id="5" name="Table 4">
            <a:extLst>
              <a:ext uri="{FF2B5EF4-FFF2-40B4-BE49-F238E27FC236}">
                <a16:creationId xmlns:a16="http://schemas.microsoft.com/office/drawing/2014/main" id="{CF0A030B-A9A4-225B-67EC-21F5394B5B05}"/>
              </a:ext>
            </a:extLst>
          </p:cNvPr>
          <p:cNvGraphicFramePr>
            <a:graphicFrameLocks noGrp="1"/>
          </p:cNvGraphicFramePr>
          <p:nvPr>
            <p:extLst>
              <p:ext uri="{D42A27DB-BD31-4B8C-83A1-F6EECF244321}">
                <p14:modId xmlns:p14="http://schemas.microsoft.com/office/powerpoint/2010/main" val="4091683738"/>
              </p:ext>
            </p:extLst>
          </p:nvPr>
        </p:nvGraphicFramePr>
        <p:xfrm>
          <a:off x="301309" y="2619027"/>
          <a:ext cx="5530128" cy="160020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029182716"/>
                    </a:ext>
                  </a:extLst>
                </a:gridCol>
                <a:gridCol w="1158240">
                  <a:extLst>
                    <a:ext uri="{9D8B030D-6E8A-4147-A177-3AD203B41FA5}">
                      <a16:colId xmlns:a16="http://schemas.microsoft.com/office/drawing/2014/main" val="2781807479"/>
                    </a:ext>
                  </a:extLst>
                </a:gridCol>
                <a:gridCol w="1417320">
                  <a:extLst>
                    <a:ext uri="{9D8B030D-6E8A-4147-A177-3AD203B41FA5}">
                      <a16:colId xmlns:a16="http://schemas.microsoft.com/office/drawing/2014/main" val="1923086034"/>
                    </a:ext>
                  </a:extLst>
                </a:gridCol>
                <a:gridCol w="1516380">
                  <a:extLst>
                    <a:ext uri="{9D8B030D-6E8A-4147-A177-3AD203B41FA5}">
                      <a16:colId xmlns:a16="http://schemas.microsoft.com/office/drawing/2014/main" val="24877094"/>
                    </a:ext>
                  </a:extLst>
                </a:gridCol>
                <a:gridCol w="940550">
                  <a:extLst>
                    <a:ext uri="{9D8B030D-6E8A-4147-A177-3AD203B41FA5}">
                      <a16:colId xmlns:a16="http://schemas.microsoft.com/office/drawing/2014/main" val="528827245"/>
                    </a:ext>
                  </a:extLst>
                </a:gridCol>
              </a:tblGrid>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20641951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b="0" dirty="0">
                        <a:solidFill>
                          <a:schemeClr val="accent1">
                            <a:lumMod val="75000"/>
                          </a:schemeClr>
                        </a:solidFill>
                        <a:highlight>
                          <a:srgbClr val="00FF00"/>
                        </a:highligh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accent3"/>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700" dirty="0">
                        <a:solidFill>
                          <a:schemeClr val="accent3"/>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solidFill>
                            <a:schemeClr val="accent3"/>
                          </a:solidFill>
                          <a:latin typeface="Calibri" panose="020F0502020204030204" pitchFamily="34" charset="0"/>
                          <a:cs typeface="Calibri" panose="020F0502020204030204" pitchFamily="34" charset="0"/>
                        </a:rPr>
                        <a:t>£5000</a:t>
                      </a:r>
                    </a:p>
                    <a:p>
                      <a:pPr algn="l">
                        <a:lnSpc>
                          <a:spcPct val="100000"/>
                        </a:lnSpc>
                      </a:pPr>
                      <a:endParaRPr lang="en-US" sz="600" dirty="0">
                        <a:solidFill>
                          <a:schemeClr val="accent3"/>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accent3"/>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accent3"/>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55744538"/>
                  </a:ext>
                </a:extLst>
              </a:tr>
            </a:tbl>
          </a:graphicData>
        </a:graphic>
      </p:graphicFrame>
    </p:spTree>
    <p:extLst>
      <p:ext uri="{BB962C8B-B14F-4D97-AF65-F5344CB8AC3E}">
        <p14:creationId xmlns:p14="http://schemas.microsoft.com/office/powerpoint/2010/main" val="34335552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AE574A-0620-4E1B-DFDE-411AC81DCD3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257FFA36-C719-87C0-57B5-AF85FCC95ECD}"/>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3595F43-1DB0-3C76-5D1D-F2B796CC4C35}"/>
              </a:ext>
            </a:extLst>
          </p:cNvPr>
          <p:cNvSpPr txBox="1"/>
          <p:nvPr/>
        </p:nvSpPr>
        <p:spPr>
          <a:xfrm>
            <a:off x="241825" y="172240"/>
            <a:ext cx="3842495" cy="400110"/>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Your objective: </a:t>
            </a:r>
            <a:r>
              <a:rPr lang="en-US" sz="800" dirty="0">
                <a:effectLst/>
                <a:latin typeface="Calibri" panose="020F0502020204030204" pitchFamily="34" charset="0"/>
                <a:cs typeface="Calibri" panose="020F0502020204030204" pitchFamily="34" charset="0"/>
              </a:rPr>
              <a:t>Increasing participation in competitive sport</a:t>
            </a:r>
          </a:p>
          <a:p>
            <a:endParaRPr lang="en-US" sz="10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211CECEF-178D-3E46-7577-CC8146C1119C}"/>
              </a:ext>
            </a:extLst>
          </p:cNvPr>
          <p:cNvGraphicFramePr>
            <a:graphicFrameLocks noGrp="1"/>
          </p:cNvGraphicFramePr>
          <p:nvPr>
            <p:extLst>
              <p:ext uri="{D42A27DB-BD31-4B8C-83A1-F6EECF244321}">
                <p14:modId xmlns:p14="http://schemas.microsoft.com/office/powerpoint/2010/main" val="588443612"/>
              </p:ext>
            </p:extLst>
          </p:nvPr>
        </p:nvGraphicFramePr>
        <p:xfrm>
          <a:off x="294842" y="694098"/>
          <a:ext cx="5530128" cy="167640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158240">
                  <a:extLst>
                    <a:ext uri="{9D8B030D-6E8A-4147-A177-3AD203B41FA5}">
                      <a16:colId xmlns:a16="http://schemas.microsoft.com/office/drawing/2014/main" val="3874769663"/>
                    </a:ext>
                  </a:extLst>
                </a:gridCol>
                <a:gridCol w="1417320">
                  <a:extLst>
                    <a:ext uri="{9D8B030D-6E8A-4147-A177-3AD203B41FA5}">
                      <a16:colId xmlns:a16="http://schemas.microsoft.com/office/drawing/2014/main" val="279180329"/>
                    </a:ext>
                  </a:extLst>
                </a:gridCol>
                <a:gridCol w="1516380">
                  <a:extLst>
                    <a:ext uri="{9D8B030D-6E8A-4147-A177-3AD203B41FA5}">
                      <a16:colId xmlns:a16="http://schemas.microsoft.com/office/drawing/2014/main" val="1419483341"/>
                    </a:ext>
                  </a:extLst>
                </a:gridCol>
                <a:gridCol w="94055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 typeface="Arial" panose="020B0604020202020204" pitchFamily="34" charset="0"/>
                        <a:buChar char="•"/>
                      </a:pPr>
                      <a:r>
                        <a:rPr lang="en-US" sz="700" dirty="0">
                          <a:solidFill>
                            <a:schemeClr val="accent3"/>
                          </a:solidFill>
                          <a:latin typeface="Calibri" panose="020F0502020204030204" pitchFamily="34" charset="0"/>
                          <a:cs typeface="Calibri" panose="020F0502020204030204" pitchFamily="34" charset="0"/>
                        </a:rPr>
                        <a:t>Continue to participate in NFSSP competitions.</a:t>
                      </a:r>
                    </a:p>
                    <a:p>
                      <a:pPr marL="171450" indent="-171450" algn="l">
                        <a:lnSpc>
                          <a:spcPct val="100000"/>
                        </a:lnSpc>
                        <a:buFont typeface="Arial" panose="020B0604020202020204" pitchFamily="34" charset="0"/>
                        <a:buChar char="•"/>
                      </a:pPr>
                      <a:endParaRPr lang="en-US" sz="700" dirty="0">
                        <a:solidFill>
                          <a:schemeClr val="accent3"/>
                        </a:solidFill>
                        <a:latin typeface="Calibri" panose="020F0502020204030204" pitchFamily="34" charset="0"/>
                        <a:cs typeface="Calibri" panose="020F0502020204030204" pitchFamily="34" charset="0"/>
                      </a:endParaRPr>
                    </a:p>
                    <a:p>
                      <a:pPr marL="171450" indent="-171450" algn="l">
                        <a:lnSpc>
                          <a:spcPct val="100000"/>
                        </a:lnSpc>
                        <a:buFont typeface="Arial" panose="020B0604020202020204" pitchFamily="34" charset="0"/>
                        <a:buChar char="•"/>
                      </a:pPr>
                      <a:r>
                        <a:rPr lang="en-US" sz="700" dirty="0">
                          <a:solidFill>
                            <a:schemeClr val="accent3"/>
                          </a:solidFill>
                          <a:latin typeface="Calibri" panose="020F0502020204030204" pitchFamily="34" charset="0"/>
                          <a:cs typeface="Calibri" panose="020F0502020204030204" pitchFamily="34" charset="0"/>
                        </a:rPr>
                        <a:t>Continue to participate in other local competitions.</a:t>
                      </a:r>
                    </a:p>
                    <a:p>
                      <a:pPr marL="171450" indent="-171450" algn="l">
                        <a:lnSpc>
                          <a:spcPct val="100000"/>
                        </a:lnSpc>
                        <a:buFont typeface="Arial" panose="020B0604020202020204" pitchFamily="34" charset="0"/>
                        <a:buChar char="•"/>
                      </a:pPr>
                      <a:endParaRPr lang="en-US" sz="700" dirty="0">
                        <a:solidFill>
                          <a:schemeClr val="accent3"/>
                        </a:solidFill>
                        <a:latin typeface="Calibri" panose="020F0502020204030204" pitchFamily="34" charset="0"/>
                        <a:cs typeface="Calibri" panose="020F0502020204030204" pitchFamily="34" charset="0"/>
                      </a:endParaRPr>
                    </a:p>
                    <a:p>
                      <a:pPr marL="171450" indent="-171450" algn="l">
                        <a:lnSpc>
                          <a:spcPct val="100000"/>
                        </a:lnSpc>
                        <a:buFont typeface="Arial" panose="020B0604020202020204" pitchFamily="34" charset="0"/>
                        <a:buChar char="•"/>
                      </a:pPr>
                      <a:r>
                        <a:rPr lang="en-US" sz="700" dirty="0">
                          <a:solidFill>
                            <a:schemeClr val="accent3"/>
                          </a:solidFill>
                          <a:latin typeface="Calibri" panose="020F0502020204030204" pitchFamily="34" charset="0"/>
                          <a:cs typeface="Calibri" panose="020F0502020204030204" pitchFamily="34" charset="0"/>
                        </a:rPr>
                        <a:t>Participate in competitions against other schools in the county.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 typeface="Arial" panose="020B0604020202020204" pitchFamily="34" charset="0"/>
                        <a:buChar char="•"/>
                      </a:pPr>
                      <a:r>
                        <a:rPr lang="en-US" sz="700" dirty="0">
                          <a:solidFill>
                            <a:schemeClr val="accent3"/>
                          </a:solidFill>
                          <a:latin typeface="Calibri" panose="020F0502020204030204" pitchFamily="34" charset="0"/>
                          <a:cs typeface="Calibri" panose="020F0502020204030204" pitchFamily="34" charset="0"/>
                        </a:rPr>
                        <a:t>Sign up to NFSSP at the beginning of the year.</a:t>
                      </a:r>
                    </a:p>
                    <a:p>
                      <a:pPr marL="171450" indent="-171450" algn="l">
                        <a:lnSpc>
                          <a:spcPct val="100000"/>
                        </a:lnSpc>
                        <a:buFont typeface="Arial" panose="020B0604020202020204" pitchFamily="34" charset="0"/>
                        <a:buChar char="•"/>
                      </a:pPr>
                      <a:r>
                        <a:rPr lang="en-US" sz="700" dirty="0">
                          <a:solidFill>
                            <a:schemeClr val="accent3"/>
                          </a:solidFill>
                          <a:latin typeface="Calibri" panose="020F0502020204030204" pitchFamily="34" charset="0"/>
                          <a:cs typeface="Calibri" panose="020F0502020204030204" pitchFamily="34" charset="0"/>
                        </a:rPr>
                        <a:t>After school football invite only club</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700" dirty="0">
                          <a:solidFill>
                            <a:schemeClr val="accent3"/>
                          </a:solidFill>
                          <a:latin typeface="Calibri" panose="020F0502020204030204" pitchFamily="34" charset="0"/>
                          <a:cs typeface="Calibri" panose="020F0502020204030204" pitchFamily="34" charset="0"/>
                        </a:rPr>
                        <a:t>Children will be provided a wide range of opportunities to participate in a range of different sports. </a:t>
                      </a:r>
                    </a:p>
                    <a:p>
                      <a:pPr algn="l">
                        <a:lnSpc>
                          <a:spcPct val="100000"/>
                        </a:lnSpc>
                      </a:pPr>
                      <a:endParaRPr lang="en-US" sz="700" dirty="0">
                        <a:solidFill>
                          <a:schemeClr val="accent3"/>
                        </a:solidFill>
                        <a:latin typeface="Calibri" panose="020F0502020204030204" pitchFamily="34" charset="0"/>
                        <a:cs typeface="Calibri" panose="020F0502020204030204" pitchFamily="34" charset="0"/>
                      </a:endParaRPr>
                    </a:p>
                    <a:p>
                      <a:pPr algn="l">
                        <a:lnSpc>
                          <a:spcPct val="100000"/>
                        </a:lnSpc>
                      </a:pPr>
                      <a:r>
                        <a:rPr lang="en-US" sz="700" dirty="0">
                          <a:solidFill>
                            <a:schemeClr val="accent3"/>
                          </a:solidFill>
                          <a:latin typeface="Calibri" panose="020F0502020204030204" pitchFamily="34" charset="0"/>
                          <a:cs typeface="Calibri" panose="020F0502020204030204" pitchFamily="34" charset="0"/>
                        </a:rPr>
                        <a:t>Children will develop sporting skills needed for competitive sports. </a:t>
                      </a:r>
                      <a:r>
                        <a:rPr lang="en-US" sz="700" dirty="0" err="1">
                          <a:solidFill>
                            <a:schemeClr val="accent3"/>
                          </a:solidFill>
                          <a:latin typeface="Calibri" panose="020F0502020204030204" pitchFamily="34" charset="0"/>
                          <a:cs typeface="Calibri" panose="020F0502020204030204" pitchFamily="34" charset="0"/>
                        </a:rPr>
                        <a:t>Eg</a:t>
                      </a:r>
                      <a:r>
                        <a:rPr lang="en-US" sz="700" dirty="0">
                          <a:solidFill>
                            <a:schemeClr val="accent3"/>
                          </a:solidFill>
                          <a:latin typeface="Calibri" panose="020F0502020204030204" pitchFamily="34" charset="0"/>
                          <a:cs typeface="Calibri" panose="020F0502020204030204" pitchFamily="34" charset="0"/>
                        </a:rPr>
                        <a:t>: teamwork.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700" dirty="0">
                          <a:solidFill>
                            <a:schemeClr val="accent3"/>
                          </a:solidFill>
                          <a:latin typeface="Calibri" panose="020F0502020204030204" pitchFamily="34" charset="0"/>
                          <a:cs typeface="Calibri" panose="020F0502020204030204" pitchFamily="34" charset="0"/>
                        </a:rPr>
                        <a:t>An increase in participation in competitive sport.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graphicFrame>
        <p:nvGraphicFramePr>
          <p:cNvPr id="5" name="Table 4">
            <a:extLst>
              <a:ext uri="{FF2B5EF4-FFF2-40B4-BE49-F238E27FC236}">
                <a16:creationId xmlns:a16="http://schemas.microsoft.com/office/drawing/2014/main" id="{CF0A030B-A9A4-225B-67EC-21F5394B5B05}"/>
              </a:ext>
            </a:extLst>
          </p:cNvPr>
          <p:cNvGraphicFramePr>
            <a:graphicFrameLocks noGrp="1"/>
          </p:cNvGraphicFramePr>
          <p:nvPr>
            <p:extLst>
              <p:ext uri="{D42A27DB-BD31-4B8C-83A1-F6EECF244321}">
                <p14:modId xmlns:p14="http://schemas.microsoft.com/office/powerpoint/2010/main" val="3752504499"/>
              </p:ext>
            </p:extLst>
          </p:nvPr>
        </p:nvGraphicFramePr>
        <p:xfrm>
          <a:off x="294842" y="2467018"/>
          <a:ext cx="5530128" cy="160020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029182716"/>
                    </a:ext>
                  </a:extLst>
                </a:gridCol>
                <a:gridCol w="1158240">
                  <a:extLst>
                    <a:ext uri="{9D8B030D-6E8A-4147-A177-3AD203B41FA5}">
                      <a16:colId xmlns:a16="http://schemas.microsoft.com/office/drawing/2014/main" val="2781807479"/>
                    </a:ext>
                  </a:extLst>
                </a:gridCol>
                <a:gridCol w="1417320">
                  <a:extLst>
                    <a:ext uri="{9D8B030D-6E8A-4147-A177-3AD203B41FA5}">
                      <a16:colId xmlns:a16="http://schemas.microsoft.com/office/drawing/2014/main" val="1923086034"/>
                    </a:ext>
                  </a:extLst>
                </a:gridCol>
                <a:gridCol w="1516380">
                  <a:extLst>
                    <a:ext uri="{9D8B030D-6E8A-4147-A177-3AD203B41FA5}">
                      <a16:colId xmlns:a16="http://schemas.microsoft.com/office/drawing/2014/main" val="24877094"/>
                    </a:ext>
                  </a:extLst>
                </a:gridCol>
                <a:gridCol w="940550">
                  <a:extLst>
                    <a:ext uri="{9D8B030D-6E8A-4147-A177-3AD203B41FA5}">
                      <a16:colId xmlns:a16="http://schemas.microsoft.com/office/drawing/2014/main" val="528827245"/>
                    </a:ext>
                  </a:extLst>
                </a:gridCol>
              </a:tblGrid>
              <a:tr h="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20641951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b="0" dirty="0">
                        <a:solidFill>
                          <a:schemeClr val="accent1">
                            <a:lumMod val="75000"/>
                          </a:schemeClr>
                        </a:solidFill>
                        <a:highlight>
                          <a:srgbClr val="00FF00"/>
                        </a:highligh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accent3"/>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700" dirty="0">
                        <a:solidFill>
                          <a:schemeClr val="accent3"/>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b="1" dirty="0">
                        <a:solidFill>
                          <a:schemeClr val="accent3"/>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accent3"/>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accent3"/>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accent3"/>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55744538"/>
                  </a:ext>
                </a:extLst>
              </a:tr>
            </a:tbl>
          </a:graphicData>
        </a:graphic>
      </p:graphicFrame>
    </p:spTree>
    <p:extLst>
      <p:ext uri="{BB962C8B-B14F-4D97-AF65-F5344CB8AC3E}">
        <p14:creationId xmlns:p14="http://schemas.microsoft.com/office/powerpoint/2010/main" val="116935289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885</TotalTime>
  <Words>2142</Words>
  <Application>Microsoft Office PowerPoint</Application>
  <PresentationFormat>Custom</PresentationFormat>
  <Paragraphs>295</Paragraphs>
  <Slides>10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Aptos</vt:lpstr>
      <vt:lpstr>Aptos Display</vt:lpstr>
      <vt:lpstr>Arial</vt:lpstr>
      <vt:lpstr>Calibri</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Rock</dc:creator>
  <cp:lastModifiedBy>Lisa Taylor</cp:lastModifiedBy>
  <cp:revision>66</cp:revision>
  <dcterms:created xsi:type="dcterms:W3CDTF">2025-10-08T18:09:30Z</dcterms:created>
  <dcterms:modified xsi:type="dcterms:W3CDTF">2026-02-26T11:57:01Z</dcterms:modified>
</cp:coreProperties>
</file>